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69" r:id="rId2"/>
    <p:sldId id="366" r:id="rId3"/>
    <p:sldId id="336" r:id="rId4"/>
    <p:sldId id="356" r:id="rId5"/>
    <p:sldId id="335" r:id="rId6"/>
    <p:sldId id="353" r:id="rId7"/>
    <p:sldId id="355" r:id="rId8"/>
    <p:sldId id="358" r:id="rId9"/>
    <p:sldId id="379" r:id="rId10"/>
    <p:sldId id="360" r:id="rId11"/>
    <p:sldId id="354" r:id="rId12"/>
    <p:sldId id="357" r:id="rId13"/>
    <p:sldId id="361" r:id="rId14"/>
    <p:sldId id="362" r:id="rId15"/>
    <p:sldId id="400" r:id="rId16"/>
    <p:sldId id="401" r:id="rId17"/>
    <p:sldId id="439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35" r:id="rId30"/>
    <p:sldId id="414" r:id="rId31"/>
    <p:sldId id="329" r:id="rId32"/>
    <p:sldId id="333" r:id="rId33"/>
    <p:sldId id="323" r:id="rId34"/>
    <p:sldId id="415" r:id="rId35"/>
    <p:sldId id="398" r:id="rId36"/>
    <p:sldId id="416" r:id="rId37"/>
    <p:sldId id="417" r:id="rId38"/>
    <p:sldId id="420" r:id="rId39"/>
    <p:sldId id="421" r:id="rId40"/>
    <p:sldId id="440" r:id="rId41"/>
    <p:sldId id="425" r:id="rId42"/>
    <p:sldId id="441" r:id="rId43"/>
    <p:sldId id="319" r:id="rId44"/>
    <p:sldId id="424" r:id="rId45"/>
    <p:sldId id="426" r:id="rId46"/>
    <p:sldId id="427" r:id="rId47"/>
    <p:sldId id="428" r:id="rId48"/>
    <p:sldId id="429" r:id="rId49"/>
    <p:sldId id="431" r:id="rId50"/>
    <p:sldId id="432" r:id="rId51"/>
    <p:sldId id="438" r:id="rId52"/>
    <p:sldId id="430" r:id="rId53"/>
    <p:sldId id="434" r:id="rId54"/>
    <p:sldId id="422" r:id="rId55"/>
    <p:sldId id="325" r:id="rId56"/>
    <p:sldId id="369" r:id="rId57"/>
    <p:sldId id="378" r:id="rId58"/>
    <p:sldId id="347" r:id="rId59"/>
    <p:sldId id="321" r:id="rId60"/>
    <p:sldId id="320" r:id="rId61"/>
    <p:sldId id="418" r:id="rId62"/>
    <p:sldId id="419" r:id="rId63"/>
    <p:sldId id="436" r:id="rId64"/>
    <p:sldId id="437" r:id="rId65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42" autoAdjust="0"/>
    <p:restoredTop sz="96519" autoAdjust="0"/>
  </p:normalViewPr>
  <p:slideViewPr>
    <p:cSldViewPr snapToGrid="0">
      <p:cViewPr>
        <p:scale>
          <a:sx n="75" d="100"/>
          <a:sy n="75" d="100"/>
        </p:scale>
        <p:origin x="2298" y="9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2020/12/28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kumimoji="1" lang="en-US" altLang="ja-JP" dirty="0"/>
              <a:t>sin </a:t>
            </a:r>
            <a:r>
              <a:rPr kumimoji="1" lang="en-US" altLang="ja-JP" baseline="0" dirty="0"/>
              <a:t>θ cos φ = ½( sin (θ + φ)  + sin (θ - φ) )</a:t>
            </a:r>
          </a:p>
          <a:p>
            <a:pPr defTabSz="990478">
              <a:defRPr/>
            </a:pPr>
            <a:r>
              <a:rPr kumimoji="1" lang="en-US" altLang="ja-JP" dirty="0"/>
              <a:t>sin </a:t>
            </a:r>
            <a:r>
              <a:rPr kumimoji="1" lang="en-US" altLang="ja-JP" baseline="0" dirty="0"/>
              <a:t>θ sin φ  = ½(-cos (θ + φ)  + cos (θ - φ) )</a:t>
            </a:r>
            <a:endParaRPr kumimoji="1" lang="en-US" altLang="ja-JP" dirty="0"/>
          </a:p>
          <a:p>
            <a:r>
              <a:rPr kumimoji="1" lang="en-US" altLang="ja-JP" dirty="0"/>
              <a:t>cos </a:t>
            </a:r>
            <a:r>
              <a:rPr kumimoji="1" lang="en-US" altLang="ja-JP" baseline="0" dirty="0"/>
              <a:t>θ cos φ = ½(cos (θ + φ)  + cos (θ - φ) )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7162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T</a:t>
                </a:r>
                <a:r>
                  <a:rPr kumimoji="1" lang="ja-JP" altLang="en-US" dirty="0"/>
                  <a:t>は周期、</a:t>
                </a:r>
                <a:endParaRPr kumimoji="1" lang="en-US" altLang="ja-JP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i="1" dirty="0"/>
                  <a:t>は基本周波数、</a:t>
                </a:r>
                <a:endParaRPr kumimoji="1" lang="en-US" altLang="ja-JP" i="1" dirty="0"/>
              </a:p>
              <a:p>
                <a:endParaRPr kumimoji="1" lang="en-US" altLang="ja-JP" dirty="0"/>
              </a:p>
              <a:p>
                <a:r>
                  <a:rPr kumimoji="1" lang="ja-JP" altLang="en-US" dirty="0"/>
                  <a:t>とても天下り的なんだけど、「フーリエ級数展開ができる」ことは納得済みで先に進む</a:t>
                </a:r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</a:t>
                </a:r>
                <a:r>
                  <a:rPr kumimoji="1" lang="ja-JP" altLang="en-US" dirty="0" smtClean="0"/>
                  <a:t>は周期、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r>
                  <a:rPr lang="en-US" altLang="ja-JP" sz="1200" i="0">
                    <a:latin typeface="Cambria Math" panose="02040503050406030204" pitchFamily="18" charset="0"/>
                  </a:rPr>
                  <a:t>𝜔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0</a:t>
                </a:r>
                <a:r>
                  <a:rPr kumimoji="1" lang="ja-JP" altLang="en-US" dirty="0" smtClean="0"/>
                  <a:t>は基本周波数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483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i="1" dirty="0">
                    <a:latin typeface="Cambria Math" panose="02040503050406030204" pitchFamily="18" charset="0"/>
                  </a:rPr>
                  <a:t>つまり関数を周波数の異なる</a:t>
                </a:r>
                <a:r>
                  <a:rPr lang="en-US" altLang="ja-JP" i="1" dirty="0">
                    <a:latin typeface="Cambria Math" panose="02040503050406030204" pitchFamily="18" charset="0"/>
                  </a:rPr>
                  <a:t>sin </a:t>
                </a:r>
                <a:r>
                  <a:rPr lang="ja-JP" altLang="en-US" i="1" dirty="0">
                    <a:latin typeface="Cambria Math" panose="02040503050406030204" pitchFamily="18" charset="0"/>
                  </a:rPr>
                  <a:t>と </a:t>
                </a:r>
                <a:r>
                  <a:rPr lang="en-US" altLang="ja-JP" i="1" dirty="0">
                    <a:latin typeface="Cambria Math" panose="02040503050406030204" pitchFamily="18" charset="0"/>
                  </a:rPr>
                  <a:t>cos</a:t>
                </a:r>
                <a:r>
                  <a:rPr lang="ja-JP" altLang="en-US" i="1" dirty="0">
                    <a:latin typeface="Cambria Math" panose="02040503050406030204" pitchFamily="18" charset="0"/>
                  </a:rPr>
                  <a:t>の和で表現するよ、ってこと</a:t>
                </a:r>
                <a:endParaRPr lang="pt-BR" altLang="ja-JP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altLang="ja-JP" sz="1000" i="0">
                    <a:latin typeface="Cambria Math" panose="02040503050406030204" pitchFamily="18" charset="0"/>
                  </a:rPr>
                  <a:t>𝑎</a:t>
                </a:r>
                <a:r>
                  <a:rPr lang="pt-BR" altLang="ja-JP" sz="10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1</a:t>
                </a:r>
                <a:r>
                  <a:rPr lang="pt-BR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 cos⁡〖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ja-JP" i="0">
                    <a:latin typeface="Cambria Math" panose="02040503050406030204" pitchFamily="18" charset="0"/>
                  </a:rPr>
                  <a:t>2𝜋</a:t>
                </a:r>
                <a:r>
                  <a:rPr lang="en-US" altLang="ja-JP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i="0">
                    <a:latin typeface="Cambria Math" panose="02040503050406030204" pitchFamily="18" charset="0"/>
                  </a:rPr>
                  <a:t>𝑇</a:t>
                </a:r>
                <a:r>
                  <a:rPr lang="en-US" altLang="ja-JP" sz="1000" i="0">
                    <a:latin typeface="Cambria Math" panose="02040503050406030204" pitchFamily="18" charset="0"/>
                  </a:rPr>
                  <a:t> 𝑡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〗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7451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100" i="1" dirty="0">
                    <a:latin typeface="Cambria Math" panose="02040503050406030204" pitchFamily="18" charset="0"/>
                  </a:rPr>
                  <a:t>三角関数の合成を使うと、ある周波数の</a:t>
                </a:r>
                <a:r>
                  <a:rPr lang="en-US" altLang="ja-JP" sz="1100" i="1" dirty="0">
                    <a:latin typeface="Cambria Math" panose="02040503050406030204" pitchFamily="18" charset="0"/>
                  </a:rPr>
                  <a:t>sin</a:t>
                </a:r>
                <a:r>
                  <a:rPr lang="ja-JP" altLang="en-US" sz="1100" i="1" dirty="0">
                    <a:latin typeface="Cambria Math" panose="02040503050406030204" pitchFamily="18" charset="0"/>
                  </a:rPr>
                  <a:t>を位相と振幅を変えて足したとも思える。</a:t>
                </a: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r>
                  <a:rPr lang="ja-JP" altLang="en-US" sz="1100" i="1" dirty="0">
                    <a:latin typeface="Cambria Math" panose="02040503050406030204" pitchFamily="18" charset="0"/>
                  </a:rPr>
                  <a:t>フーリエ級数展開の定義をこうしても良いんだけど、先の表現のほうが都合がよい、との説明が「これならわかる応用数学教室」ではなされていた。</a:t>
                </a: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endParaRPr lang="pt-BR" altLang="ja-JP" sz="11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altLang="ja-JP" sz="1000" i="0">
                    <a:latin typeface="Cambria Math" panose="02040503050406030204" pitchFamily="18" charset="0"/>
                  </a:rPr>
                  <a:t>𝑎</a:t>
                </a:r>
                <a:r>
                  <a:rPr lang="pt-BR" altLang="ja-JP" sz="10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1</a:t>
                </a:r>
                <a:r>
                  <a:rPr lang="pt-BR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 cos⁡〖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ja-JP" i="0">
                    <a:latin typeface="Cambria Math" panose="02040503050406030204" pitchFamily="18" charset="0"/>
                  </a:rPr>
                  <a:t>2𝜋</a:t>
                </a:r>
                <a:r>
                  <a:rPr lang="en-US" altLang="ja-JP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i="0">
                    <a:latin typeface="Cambria Math" panose="02040503050406030204" pitchFamily="18" charset="0"/>
                  </a:rPr>
                  <a:t>𝑇</a:t>
                </a:r>
                <a:r>
                  <a:rPr lang="en-US" altLang="ja-JP" sz="1000" i="0">
                    <a:latin typeface="Cambria Math" panose="02040503050406030204" pitchFamily="18" charset="0"/>
                  </a:rPr>
                  <a:t> 𝑡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〗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706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sin </a:t>
                </a:r>
                <a:r>
                  <a:rPr kumimoji="1" lang="en-US" altLang="ja-JP" dirty="0" err="1"/>
                  <a:t>a+b</a:t>
                </a:r>
                <a:r>
                  <a:rPr kumimoji="1" lang="en-US" altLang="ja-JP" baseline="0" dirty="0"/>
                  <a:t> = sin a cos b + cos a sin b</a:t>
                </a:r>
              </a:p>
              <a:p>
                <a:pPr defTabSz="990478">
                  <a:defRPr/>
                </a:pPr>
                <a:r>
                  <a:rPr kumimoji="1" lang="en-US" altLang="ja-JP" dirty="0"/>
                  <a:t>cos </a:t>
                </a:r>
                <a:r>
                  <a:rPr kumimoji="1" lang="en-US" altLang="ja-JP" dirty="0" err="1"/>
                  <a:t>a+b</a:t>
                </a:r>
                <a:r>
                  <a:rPr kumimoji="1" lang="en-US" altLang="ja-JP" baseline="0" dirty="0"/>
                  <a:t> = cos a cos b - sin a sin b</a:t>
                </a:r>
              </a:p>
              <a:p>
                <a:endParaRPr kumimoji="1" lang="en-US" altLang="ja-JP" baseline="0" dirty="0"/>
              </a:p>
              <a:p>
                <a:endParaRPr kumimoji="1" lang="en-US" altLang="ja-JP" baseline="0" dirty="0"/>
              </a:p>
              <a:p>
                <a:r>
                  <a:rPr kumimoji="1" lang="ja-JP" altLang="en-US" dirty="0"/>
                  <a:t>両辺</a:t>
                </a:r>
                <a:endParaRPr kumimoji="1" lang="en-US" altLang="ja-JP" dirty="0"/>
              </a:p>
              <a:p>
                <a:endParaRPr kumimoji="1" lang="en-US" altLang="ja-JP" dirty="0"/>
              </a:p>
              <a:p>
                <a:pPr defTabSz="990478">
                  <a:defRPr/>
                </a:pPr>
                <a14:m>
                  <m:oMath xmlns:m="http://schemas.openxmlformats.org/officeDocument/2006/math">
                    <m:r>
                      <a:rPr lang="en-US" altLang="ja-JP" sz="1300" i="1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1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300" i="1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3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13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A( a/A sin t + b/A cos t)</a:t>
                </a:r>
              </a:p>
              <a:p>
                <a:pPr defTabSz="990478">
                  <a:defRPr/>
                </a:pP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= </a:t>
                </a:r>
                <a:r>
                  <a:rPr lang="en-US" altLang="ja-JP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rt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(a^2 + b^2)</a:t>
                </a:r>
              </a:p>
              <a:p>
                <a:pPr defTabSz="990478">
                  <a:defRPr/>
                </a:pP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あ、これ、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^2 + b/A ^2 = 1</a:t>
                </a: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を満たすってことは、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= cos k, b/A = sin k</a:t>
                </a:r>
                <a:r>
                  <a:rPr lang="ja-JP" altLang="en-US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って</a:t>
                </a: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いう角度ｋがある。</a:t>
                </a: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＝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(sin t </a:t>
                </a:r>
                <a:r>
                  <a:rPr lang="en-US" altLang="ja-JP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cosk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cos t sin k) </a:t>
                </a:r>
              </a:p>
              <a:p>
                <a:pPr defTabSz="990478">
                  <a:defRPr/>
                </a:pP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 sin </a:t>
                </a:r>
                <a:r>
                  <a:rPr lang="en-US" altLang="ja-JP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t+k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で良いじゃ</a:t>
                </a:r>
                <a:r>
                  <a:rPr lang="ja-JP" altLang="en-US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ん</a:t>
                </a: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。見たいな感じで説明できる。後者は気合．</a:t>
                </a: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kumimoji="1" lang="ja-JP" altLang="en-US" dirty="0"/>
                  <a:t>　</a:t>
                </a:r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sin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sin a cos b + cos a sin b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dirty="0" smtClean="0"/>
                  <a:t>cos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cos a cos b - sin a sin b</a:t>
                </a:r>
              </a:p>
              <a:p>
                <a:endParaRPr kumimoji="1" lang="en-US" altLang="ja-JP" baseline="0" dirty="0" smtClean="0"/>
              </a:p>
              <a:p>
                <a:endParaRPr kumimoji="1" lang="en-US" altLang="ja-JP" baseline="0" dirty="0" smtClean="0"/>
              </a:p>
              <a:p>
                <a:r>
                  <a:rPr kumimoji="1" lang="ja-JP" altLang="en-US" dirty="0" smtClean="0"/>
                  <a:t>両辺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𝑎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sin⁡𝜃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+𝑏 cos⁡𝜃  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A( a/A sin t + b/A cos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t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=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rt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(a^2 + b^2)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あ、これ、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^2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b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/A ^2 = 1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を満たすってことは、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= cos k,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b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/A = sin k</a:t>
                </a:r>
                <a:r>
                  <a:rPr lang="ja-JP" altLang="en-US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って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いう角度ｋがある。</a:t>
                </a: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＝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(sin t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cosk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cos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t 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sin k)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 sin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t+k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で良いじゃ</a:t>
                </a:r>
                <a:r>
                  <a:rPr lang="ja-JP" altLang="en-US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ん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。見たいな感じで説明できる。後者は気合．</a:t>
                </a: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kumimoji="1" lang="ja-JP" altLang="en-US" dirty="0" smtClean="0"/>
                  <a:t>　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37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T</a:t>
                </a:r>
                <a:r>
                  <a:rPr kumimoji="1" lang="ja-JP" altLang="en-US" dirty="0"/>
                  <a:t>は周期、</a:t>
                </a:r>
                <a:endParaRPr kumimoji="1" lang="en-US" altLang="ja-JP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i="1" dirty="0"/>
                  <a:t>は基本周波数、</a:t>
                </a:r>
                <a:endParaRPr kumimoji="1" lang="en-US" altLang="ja-JP" i="1" dirty="0"/>
              </a:p>
              <a:p>
                <a:endParaRPr kumimoji="1" lang="en-US" altLang="ja-JP" dirty="0"/>
              </a:p>
              <a:p>
                <a:r>
                  <a:rPr kumimoji="1" lang="ja-JP" altLang="en-US" dirty="0"/>
                  <a:t>とても天下り的なんだけど、「フーリエ級数展開ができる」ことは納得済みで先に進む</a:t>
                </a:r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</a:t>
                </a:r>
                <a:r>
                  <a:rPr kumimoji="1" lang="ja-JP" altLang="en-US" dirty="0" smtClean="0"/>
                  <a:t>は周期、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r>
                  <a:rPr lang="en-US" altLang="ja-JP" sz="1200" i="0">
                    <a:latin typeface="Cambria Math" panose="02040503050406030204" pitchFamily="18" charset="0"/>
                  </a:rPr>
                  <a:t>𝜔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0</a:t>
                </a:r>
                <a:r>
                  <a:rPr kumimoji="1" lang="ja-JP" altLang="en-US" dirty="0" smtClean="0"/>
                  <a:t>は基本周波数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4451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入力はりんごをナイフで切った音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出力は </a:t>
            </a:r>
            <a:r>
              <a:rPr kumimoji="1" lang="en-US" altLang="ja-JP" dirty="0"/>
              <a:t>log10(|</a:t>
            </a:r>
            <a:r>
              <a:rPr kumimoji="1" lang="en-US" altLang="ja-JP" dirty="0" err="1"/>
              <a:t>Fk</a:t>
            </a:r>
            <a:r>
              <a:rPr kumimoji="1" lang="en-US" altLang="ja-JP" dirty="0"/>
              <a:t>|)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856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ja-JP" altLang="en-US" dirty="0"/>
                  <a:t>フーリエ級数展開から、このフーリエ変換へはジャンプが有る．この講義では説明する時間がない</a:t>
                </a:r>
                <a:r>
                  <a:rPr kumimoji="1" lang="en-US" altLang="ja-JP" dirty="0"/>
                  <a:t>…</a:t>
                </a:r>
              </a:p>
              <a:p>
                <a:endParaRPr kumimoji="1" lang="en-US" altLang="ja-JP" dirty="0"/>
              </a:p>
              <a:p>
                <a:r>
                  <a:rPr kumimoji="1" lang="ja-JP" altLang="en-US" dirty="0"/>
                  <a:t>フーリエ級数展開 </a:t>
                </a:r>
                <a:r>
                  <a:rPr kumimoji="1" lang="en-US" altLang="ja-JP" dirty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dirty="0">
                    <a:sym typeface="Wingdings" panose="05000000000000000000" pitchFamily="2" charset="2"/>
                  </a:rPr>
                  <a:t>任意の周期関数（周期</a:t>
                </a:r>
                <a:r>
                  <a:rPr kumimoji="1" lang="en-US" altLang="ja-JP" dirty="0">
                    <a:sym typeface="Wingdings" panose="05000000000000000000" pitchFamily="2" charset="2"/>
                  </a:rPr>
                  <a:t>T</a:t>
                </a:r>
                <a:r>
                  <a:rPr kumimoji="1" lang="ja-JP" altLang="en-US" dirty="0">
                    <a:sym typeface="Wingdings" panose="05000000000000000000" pitchFamily="2" charset="2"/>
                  </a:rPr>
                  <a:t>）について、周期</a:t>
                </a:r>
                <a:r>
                  <a:rPr kumimoji="1" lang="en-US" altLang="ja-JP" dirty="0">
                    <a:sym typeface="Wingdings" panose="05000000000000000000" pitchFamily="2" charset="2"/>
                  </a:rPr>
                  <a:t>T, T/2</a:t>
                </a:r>
                <a:r>
                  <a:rPr kumimoji="1" lang="ja-JP" altLang="en-US" dirty="0">
                    <a:sym typeface="Wingdings" panose="05000000000000000000" pitchFamily="2" charset="2"/>
                  </a:rPr>
                  <a:t>，</a:t>
                </a:r>
                <a:r>
                  <a:rPr kumimoji="1" lang="en-US" altLang="ja-JP" dirty="0">
                    <a:sym typeface="Wingdings" panose="05000000000000000000" pitchFamily="2" charset="2"/>
                  </a:rPr>
                  <a:t>T/2,,,</a:t>
                </a:r>
                <a:r>
                  <a:rPr kumimoji="1" lang="ja-JP" altLang="en-US" dirty="0">
                    <a:sym typeface="Wingdings" panose="05000000000000000000" pitchFamily="2" charset="2"/>
                  </a:rPr>
                  <a:t>という正弦波の和の形で表現できた．</a:t>
                </a:r>
                <a:endParaRPr kumimoji="1" lang="en-US" altLang="ja-JP" dirty="0"/>
              </a:p>
              <a:p>
                <a:r>
                  <a:rPr lang="ja-JP" altLang="en-US" sz="1300" dirty="0"/>
                  <a:t>これを離散数列でも同様のことを行える</a:t>
                </a:r>
                <a:r>
                  <a:rPr lang="en-US" altLang="ja-JP" sz="1300" dirty="0"/>
                  <a:t>‥</a:t>
                </a:r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具体的には，</a:t>
                </a:r>
                <a:endParaRPr lang="en-US" altLang="ja-JP" sz="1300" dirty="0"/>
              </a:p>
              <a:p>
                <a:r>
                  <a:rPr lang="ja-JP" altLang="en-US" sz="1300" dirty="0"/>
                  <a:t>周期</a:t>
                </a:r>
                <a:r>
                  <a:rPr lang="en-US" altLang="ja-JP" sz="1300" dirty="0"/>
                  <a:t>N</a:t>
                </a:r>
                <a:r>
                  <a:rPr lang="ja-JP" altLang="en-US" sz="1300" dirty="0"/>
                  <a:t>の離散値</a:t>
                </a:r>
                <a:r>
                  <a:rPr lang="en-US" altLang="ja-JP" sz="1300" dirty="0" err="1"/>
                  <a:t>fl</a:t>
                </a:r>
                <a:r>
                  <a:rPr lang="ja-JP" altLang="en-US" sz="1300" dirty="0"/>
                  <a:t>について，周期</a:t>
                </a:r>
                <a:r>
                  <a:rPr lang="en-US" altLang="ja-JP" sz="1300" dirty="0"/>
                  <a:t>N, 2N, 3N… </a:t>
                </a:r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en-US" altLang="ja-JP" sz="1300" dirty="0"/>
                  <a:t>f(l) = F0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0 }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なし（定数）</a:t>
                </a:r>
                <a:endParaRPr lang="en-US" altLang="ja-JP" sz="1300" dirty="0"/>
              </a:p>
              <a:p>
                <a:r>
                  <a:rPr lang="en-US" altLang="ja-JP" sz="1300" dirty="0"/>
                  <a:t> +  F1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1 }   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N/1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2pi)</a:t>
                </a: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 +  F2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2 }   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N/2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4pi)</a:t>
                </a: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 +  F3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3 }   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N/3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6pi)</a:t>
                </a: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 +  F4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4 }   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N/4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8pi)</a:t>
                </a: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 +</a:t>
                </a:r>
              </a:p>
              <a:p>
                <a:pPr defTabSz="990478">
                  <a:defRPr/>
                </a:pPr>
                <a:r>
                  <a:rPr lang="en-US" altLang="ja-JP" sz="1300" dirty="0"/>
                  <a:t> + </a:t>
                </a:r>
              </a:p>
              <a:p>
                <a:pPr defTabSz="990478">
                  <a:defRPr/>
                </a:pPr>
                <a:r>
                  <a:rPr lang="en-US" altLang="ja-JP" sz="1300" dirty="0"/>
                  <a:t> +  FN-1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N-1 }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N/(N-1)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8pi)</a:t>
                </a:r>
                <a:endParaRPr lang="en-US" altLang="ja-JP" sz="1300" dirty="0"/>
              </a:p>
              <a:p>
                <a:pPr defTabSz="990478">
                  <a:defRPr/>
                </a:pPr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を、複素数列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に変換する</a:t>
                </a:r>
                <a:r>
                  <a:rPr lang="ja-JP" altLang="en-US" sz="1100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1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1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1100" dirty="0"/>
                  <a:t>は実数列のことが多い）</a:t>
                </a:r>
                <a:r>
                  <a:rPr lang="en-US" altLang="ja-JP" sz="1100" dirty="0"/>
                  <a:t> </a:t>
                </a:r>
                <a:endParaRPr lang="en-US" altLang="ja-JP" sz="1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1300" dirty="0"/>
                  <a:t>は，</a:t>
                </a:r>
                <a:r>
                  <a:rPr lang="en-US" altLang="ja-JP" sz="1300" dirty="0"/>
                  <a:t>k</a:t>
                </a:r>
                <a:r>
                  <a:rPr lang="ja-JP" altLang="en-US" sz="1300" dirty="0"/>
                  <a:t>番目の正弦波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300" i="1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r>
                          <a:rPr lang="en-US" altLang="ja-JP" sz="1300" i="1">
                            <a:latin typeface="Cambria Math"/>
                          </a:rPr>
                          <m:t>𝑘𝑙</m:t>
                        </m:r>
                      </m:sup>
                    </m:sSup>
                  </m:oMath>
                </a14:m>
                <a:r>
                  <a:rPr lang="ja-JP" altLang="en-US" sz="1300" dirty="0"/>
                  <a:t>の，大きさと偏角を表す</a:t>
                </a:r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半分より右に行くと逆に低周波になる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</a:t>
                </a:r>
              </a:p>
              <a:p>
                <a:r>
                  <a:rPr lang="en-US" altLang="ja-JP" sz="1300" dirty="0">
                    <a:sym typeface="Wingdings" panose="05000000000000000000" pitchFamily="2" charset="2"/>
                  </a:rPr>
                  <a:t>『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一回あたり動く角度が大きくなると，それは小さい角度で逆方向に回っていると思えるから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』</a:t>
                </a:r>
              </a:p>
              <a:p>
                <a:r>
                  <a:rPr lang="ja-JP" altLang="en-US" sz="1300" dirty="0">
                    <a:sym typeface="Wingdings" panose="05000000000000000000" pitchFamily="2" charset="2"/>
                  </a:rPr>
                  <a:t>という説明が分かりやすいかも</a:t>
                </a:r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ja-JP" altLang="en-US" sz="13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:r>
                  <a:rPr lang="en-US" altLang="ja-JP" sz="1200" i="0">
                    <a:latin typeface="Cambria Math"/>
                  </a:rPr>
                  <a:t>𝑓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𝑙=0,…,𝑁−1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i="0">
                    <a:latin typeface="Cambria Math"/>
                  </a:rPr>
                  <a:t>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:r>
                  <a:rPr lang="en-US" altLang="ja-JP" sz="1050" i="0">
                    <a:latin typeface="Cambria Math"/>
                  </a:rPr>
                  <a:t>𝑓</a:t>
                </a:r>
                <a:r>
                  <a:rPr lang="en-US" altLang="ja-JP" sz="105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50" i="0">
                    <a:latin typeface="Cambria Math"/>
                  </a:rPr>
                  <a:t>𝑙</a:t>
                </a:r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:r>
                  <a:rPr lang="en-US" altLang="ja-JP" sz="1200" i="0">
                    <a:latin typeface="Cambria Math"/>
                  </a:rPr>
                  <a:t>𝑒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^(</a:t>
                </a:r>
                <a:r>
                  <a:rPr lang="en-US" altLang="ja-JP" sz="1200" i="0">
                    <a:latin typeface="Cambria Math"/>
                  </a:rPr>
                  <a:t>𝑖2𝜋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𝑁 𝑘𝑙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kumimoji="1" lang="ja-JP" altLang="en-US" sz="1200" dirty="0" smtClean="0"/>
                  <a:t>の，大きさと偏角を表す</a:t>
                </a:r>
                <a:endParaRPr kumimoji="1" lang="en-US" altLang="ja-JP" sz="1200" dirty="0" smtClean="0"/>
              </a:p>
              <a:p>
                <a:endParaRPr kumimoji="1" lang="ja-JP" altLang="en-US" sz="1200" dirty="0"/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112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ja-JP" altLang="en-US" dirty="0"/>
                  <a:t>フーリエ級数展開から、このフーリエ変換へはジャンプが有る．この講義では説明する時間がない</a:t>
                </a:r>
                <a:r>
                  <a:rPr kumimoji="1" lang="en-US" altLang="ja-JP" dirty="0"/>
                  <a:t>…</a:t>
                </a:r>
              </a:p>
              <a:p>
                <a:endParaRPr kumimoji="1" lang="en-US" altLang="ja-JP" dirty="0"/>
              </a:p>
              <a:p>
                <a:r>
                  <a:rPr kumimoji="1" lang="ja-JP" altLang="en-US" dirty="0"/>
                  <a:t>フーリエ級数展開 </a:t>
                </a:r>
                <a:r>
                  <a:rPr kumimoji="1" lang="en-US" altLang="ja-JP" dirty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dirty="0">
                    <a:sym typeface="Wingdings" panose="05000000000000000000" pitchFamily="2" charset="2"/>
                  </a:rPr>
                  <a:t>任意の周期関数（周期</a:t>
                </a:r>
                <a:r>
                  <a:rPr kumimoji="1" lang="en-US" altLang="ja-JP" dirty="0">
                    <a:sym typeface="Wingdings" panose="05000000000000000000" pitchFamily="2" charset="2"/>
                  </a:rPr>
                  <a:t>T</a:t>
                </a:r>
                <a:r>
                  <a:rPr kumimoji="1" lang="ja-JP" altLang="en-US" dirty="0">
                    <a:sym typeface="Wingdings" panose="05000000000000000000" pitchFamily="2" charset="2"/>
                  </a:rPr>
                  <a:t>）について、周期</a:t>
                </a:r>
                <a:r>
                  <a:rPr kumimoji="1" lang="en-US" altLang="ja-JP" dirty="0">
                    <a:sym typeface="Wingdings" panose="05000000000000000000" pitchFamily="2" charset="2"/>
                  </a:rPr>
                  <a:t>T, T/2</a:t>
                </a:r>
                <a:r>
                  <a:rPr kumimoji="1" lang="ja-JP" altLang="en-US" dirty="0">
                    <a:sym typeface="Wingdings" panose="05000000000000000000" pitchFamily="2" charset="2"/>
                  </a:rPr>
                  <a:t>，</a:t>
                </a:r>
                <a:r>
                  <a:rPr kumimoji="1" lang="en-US" altLang="ja-JP" dirty="0">
                    <a:sym typeface="Wingdings" panose="05000000000000000000" pitchFamily="2" charset="2"/>
                  </a:rPr>
                  <a:t>T/2,,,</a:t>
                </a:r>
                <a:r>
                  <a:rPr kumimoji="1" lang="ja-JP" altLang="en-US" dirty="0">
                    <a:sym typeface="Wingdings" panose="05000000000000000000" pitchFamily="2" charset="2"/>
                  </a:rPr>
                  <a:t>という正弦波の和の形で表現できた．</a:t>
                </a:r>
                <a:endParaRPr kumimoji="1" lang="en-US" altLang="ja-JP" dirty="0"/>
              </a:p>
              <a:p>
                <a:r>
                  <a:rPr lang="ja-JP" altLang="en-US" sz="1300" dirty="0"/>
                  <a:t>これを離散数列でも同様のことを行える</a:t>
                </a:r>
                <a:r>
                  <a:rPr lang="en-US" altLang="ja-JP" sz="1300" dirty="0"/>
                  <a:t>‥</a:t>
                </a:r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具体的には，</a:t>
                </a:r>
                <a:endParaRPr lang="en-US" altLang="ja-JP" sz="1300" dirty="0"/>
              </a:p>
              <a:p>
                <a:r>
                  <a:rPr lang="ja-JP" altLang="en-US" sz="1300" dirty="0"/>
                  <a:t>周期</a:t>
                </a:r>
                <a:r>
                  <a:rPr lang="en-US" altLang="ja-JP" sz="1300" dirty="0"/>
                  <a:t>N</a:t>
                </a:r>
                <a:r>
                  <a:rPr lang="ja-JP" altLang="en-US" sz="1300" dirty="0"/>
                  <a:t>の離散値</a:t>
                </a:r>
                <a:r>
                  <a:rPr lang="en-US" altLang="ja-JP" sz="1300" dirty="0" err="1"/>
                  <a:t>fl</a:t>
                </a:r>
                <a:r>
                  <a:rPr lang="ja-JP" altLang="en-US" sz="1300" dirty="0"/>
                  <a:t>について，周期</a:t>
                </a:r>
                <a:r>
                  <a:rPr lang="en-US" altLang="ja-JP" sz="1300" dirty="0"/>
                  <a:t>N, 2N, 3N… </a:t>
                </a:r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en-US" altLang="ja-JP" sz="1300" dirty="0"/>
                  <a:t>f(l) = F0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0 }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なし（定数）</a:t>
                </a:r>
                <a:endParaRPr lang="en-US" altLang="ja-JP" sz="1300" dirty="0"/>
              </a:p>
              <a:p>
                <a:r>
                  <a:rPr lang="en-US" altLang="ja-JP" sz="1300" dirty="0"/>
                  <a:t> +  F1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1 }   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N/1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2pi)</a:t>
                </a: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 +  F2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2 }   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N/2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4pi)</a:t>
                </a: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 +  F3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3 }   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N/3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6pi)</a:t>
                </a: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 +  F4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4 }   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N/4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8pi)</a:t>
                </a: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 +</a:t>
                </a:r>
              </a:p>
              <a:p>
                <a:pPr defTabSz="990478">
                  <a:defRPr/>
                </a:pPr>
                <a:r>
                  <a:rPr lang="en-US" altLang="ja-JP" sz="1300" dirty="0"/>
                  <a:t> + </a:t>
                </a:r>
              </a:p>
              <a:p>
                <a:pPr defTabSz="990478">
                  <a:defRPr/>
                </a:pPr>
                <a:r>
                  <a:rPr lang="en-US" altLang="ja-JP" sz="1300" dirty="0"/>
                  <a:t> +  FN-1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N-1 }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N/(N-1)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8pi)</a:t>
                </a:r>
                <a:endParaRPr lang="en-US" altLang="ja-JP" sz="1300" dirty="0"/>
              </a:p>
              <a:p>
                <a:pPr defTabSz="990478">
                  <a:defRPr/>
                </a:pPr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を、複素数列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に変換する</a:t>
                </a:r>
                <a:r>
                  <a:rPr lang="ja-JP" altLang="en-US" sz="1100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1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1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1100" dirty="0"/>
                  <a:t>は実数列のことが多い）</a:t>
                </a:r>
                <a:r>
                  <a:rPr lang="en-US" altLang="ja-JP" sz="1100" dirty="0"/>
                  <a:t> </a:t>
                </a:r>
                <a:endParaRPr lang="en-US" altLang="ja-JP" sz="1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1300" dirty="0"/>
                  <a:t>は，</a:t>
                </a:r>
                <a:r>
                  <a:rPr lang="en-US" altLang="ja-JP" sz="1300" dirty="0"/>
                  <a:t>k</a:t>
                </a:r>
                <a:r>
                  <a:rPr lang="ja-JP" altLang="en-US" sz="1300" dirty="0"/>
                  <a:t>番目の正弦波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300" i="1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r>
                          <a:rPr lang="en-US" altLang="ja-JP" sz="1300" i="1">
                            <a:latin typeface="Cambria Math"/>
                          </a:rPr>
                          <m:t>𝑘𝑙</m:t>
                        </m:r>
                      </m:sup>
                    </m:sSup>
                  </m:oMath>
                </a14:m>
                <a:r>
                  <a:rPr lang="ja-JP" altLang="en-US" sz="1300" dirty="0"/>
                  <a:t>の，大きさと偏角を表す</a:t>
                </a:r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半分より右に行くと逆に低周波になる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</a:t>
                </a:r>
              </a:p>
              <a:p>
                <a:r>
                  <a:rPr lang="en-US" altLang="ja-JP" sz="1300" dirty="0">
                    <a:sym typeface="Wingdings" panose="05000000000000000000" pitchFamily="2" charset="2"/>
                  </a:rPr>
                  <a:t>『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一回あたり動く角度が大きくなると，それは小さい角度で逆方向に回っていると思えるから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』</a:t>
                </a:r>
              </a:p>
              <a:p>
                <a:r>
                  <a:rPr lang="ja-JP" altLang="en-US" sz="1300" dirty="0">
                    <a:sym typeface="Wingdings" panose="05000000000000000000" pitchFamily="2" charset="2"/>
                  </a:rPr>
                  <a:t>という説明が分かりやすいかも</a:t>
                </a:r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ja-JP" altLang="en-US" sz="13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:r>
                  <a:rPr lang="en-US" altLang="ja-JP" sz="1200" i="0">
                    <a:latin typeface="Cambria Math"/>
                  </a:rPr>
                  <a:t>𝑓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𝑙=0,…,𝑁−1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i="0">
                    <a:latin typeface="Cambria Math"/>
                  </a:rPr>
                  <a:t>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:r>
                  <a:rPr lang="en-US" altLang="ja-JP" sz="1050" i="0">
                    <a:latin typeface="Cambria Math"/>
                  </a:rPr>
                  <a:t>𝑓</a:t>
                </a:r>
                <a:r>
                  <a:rPr lang="en-US" altLang="ja-JP" sz="105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50" i="0">
                    <a:latin typeface="Cambria Math"/>
                  </a:rPr>
                  <a:t>𝑙</a:t>
                </a:r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:r>
                  <a:rPr lang="en-US" altLang="ja-JP" sz="1200" i="0">
                    <a:latin typeface="Cambria Math"/>
                  </a:rPr>
                  <a:t>𝑒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^(</a:t>
                </a:r>
                <a:r>
                  <a:rPr lang="en-US" altLang="ja-JP" sz="1200" i="0">
                    <a:latin typeface="Cambria Math"/>
                  </a:rPr>
                  <a:t>𝑖2𝜋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𝑁 𝑘𝑙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kumimoji="1" lang="ja-JP" altLang="en-US" sz="1200" dirty="0" smtClean="0"/>
                  <a:t>の，大きさと偏角を表す</a:t>
                </a:r>
                <a:endParaRPr kumimoji="1" lang="en-US" altLang="ja-JP" sz="1200" dirty="0" smtClean="0"/>
              </a:p>
              <a:p>
                <a:endParaRPr kumimoji="1" lang="ja-JP" altLang="en-US" sz="1200" dirty="0"/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076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3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を、複素数列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に変換する</a:t>
                </a:r>
                <a:r>
                  <a:rPr lang="ja-JP" altLang="en-US" sz="1100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1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1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1100" dirty="0"/>
                  <a:t>は実数列のことが多い）</a:t>
                </a:r>
                <a:r>
                  <a:rPr lang="en-US" altLang="ja-JP" sz="1100" dirty="0"/>
                  <a:t> </a:t>
                </a:r>
                <a:endParaRPr lang="en-US" altLang="ja-JP" sz="1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1300" dirty="0"/>
                  <a:t>は，</a:t>
                </a:r>
                <a:r>
                  <a:rPr lang="en-US" altLang="ja-JP" sz="1300" dirty="0"/>
                  <a:t>k</a:t>
                </a:r>
                <a:r>
                  <a:rPr lang="ja-JP" altLang="en-US" sz="1300" dirty="0"/>
                  <a:t>番目の正弦波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300" i="1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r>
                          <a:rPr lang="en-US" altLang="ja-JP" sz="1300" i="1">
                            <a:latin typeface="Cambria Math"/>
                          </a:rPr>
                          <m:t>𝑘𝑙</m:t>
                        </m:r>
                      </m:sup>
                    </m:sSup>
                  </m:oMath>
                </a14:m>
                <a:r>
                  <a:rPr lang="ja-JP" altLang="en-US" sz="1300" dirty="0"/>
                  <a:t>の，大きさと偏角を表す</a:t>
                </a:r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300" i="1">
                            <a:latin typeface="Cambria Math"/>
                          </a:rPr>
                          <m:t>2</m:t>
                        </m:r>
                        <m:r>
                          <a:rPr lang="en-US" altLang="ja-JP" sz="1300" i="1">
                            <a:latin typeface="Cambria Math"/>
                          </a:rPr>
                          <m:t>𝜋</m:t>
                        </m:r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ja-JP" sz="1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300" i="1">
                        <a:latin typeface="Cambria Math"/>
                      </a:rPr>
                      <m:t>2</m:t>
                    </m:r>
                    <m:r>
                      <a:rPr lang="en-US" altLang="ja-JP" sz="1300" i="1">
                        <a:latin typeface="Cambria Math"/>
                      </a:rPr>
                      <m:t>𝜋</m:t>
                    </m:r>
                    <m:r>
                      <a:rPr lang="en-US" altLang="ja-JP" sz="1300" i="1">
                        <a:latin typeface="Cambria Math"/>
                      </a:rPr>
                      <m:t>𝑙</m:t>
                    </m:r>
                    <m:r>
                      <a:rPr lang="en-US" altLang="ja-JP" sz="13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300" i="1">
                            <a:latin typeface="Cambria Math"/>
                          </a:rPr>
                          <m:t>2</m:t>
                        </m:r>
                        <m:r>
                          <a:rPr lang="en-US" altLang="ja-JP" sz="1300" i="1">
                            <a:latin typeface="Cambria Math"/>
                          </a:rPr>
                          <m:t>𝜋</m:t>
                        </m:r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ja-JP" sz="13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300" i="1">
                            <a:latin typeface="Cambria Math"/>
                          </a:rPr>
                          <m:t>2</m:t>
                        </m:r>
                        <m:r>
                          <a:rPr lang="en-US" altLang="ja-JP" sz="1300" i="1">
                            <a:latin typeface="Cambria Math"/>
                          </a:rPr>
                          <m:t>𝜋</m:t>
                        </m:r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ja-JP" sz="1300" dirty="0"/>
                  <a:t> </a:t>
                </a:r>
              </a:p>
              <a:p>
                <a:r>
                  <a:rPr lang="ja-JP" altLang="en-US" sz="1300" dirty="0"/>
                  <a:t>位相について↑の変形が成り立つので、</a:t>
                </a:r>
                <a:r>
                  <a:rPr lang="en-US" altLang="ja-JP" sz="1300" dirty="0"/>
                  <a:t>k=1</a:t>
                </a:r>
                <a:r>
                  <a:rPr lang="ja-JP" altLang="en-US" sz="1300" dirty="0"/>
                  <a:t>と</a:t>
                </a:r>
                <a:r>
                  <a:rPr lang="en-US" altLang="ja-JP" sz="1300" dirty="0"/>
                  <a:t>k=N-1</a:t>
                </a:r>
                <a:r>
                  <a:rPr lang="ja-JP" altLang="en-US" sz="1300" dirty="0"/>
                  <a:t>は位相が逆転しているだけ</a:t>
                </a:r>
                <a:endParaRPr lang="en-US" altLang="ja-JP" sz="1300" dirty="0"/>
              </a:p>
              <a:p>
                <a:endParaRPr lang="ja-JP" altLang="en-US" sz="1300" dirty="0"/>
              </a:p>
              <a:p>
                <a:endParaRPr kumimoji="1" lang="en-US" altLang="ja-JP" dirty="0"/>
              </a:p>
              <a:p>
                <a:pPr defTabSz="990478"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300" i="1">
                            <a:latin typeface="Cambria Math"/>
                          </a:rPr>
                          <m:t>2</m:t>
                        </m:r>
                        <m:r>
                          <a:rPr lang="en-US" altLang="ja-JP" sz="1300" i="1">
                            <a:latin typeface="Cambria Math"/>
                          </a:rPr>
                          <m:t>𝜋</m:t>
                        </m:r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ja-JP" sz="1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300" i="1">
                        <a:latin typeface="Cambria Math"/>
                      </a:rPr>
                      <m:t>2</m:t>
                    </m:r>
                    <m:r>
                      <a:rPr lang="en-US" altLang="ja-JP" sz="1300" i="1">
                        <a:latin typeface="Cambria Math"/>
                      </a:rPr>
                      <m:t>𝜋</m:t>
                    </m:r>
                    <m:r>
                      <a:rPr lang="en-US" altLang="ja-JP" sz="1300" i="1">
                        <a:latin typeface="Cambria Math"/>
                      </a:rPr>
                      <m:t>𝑙</m:t>
                    </m:r>
                    <m:r>
                      <a:rPr lang="en-US" altLang="ja-JP" sz="13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300" i="1">
                            <a:latin typeface="Cambria Math"/>
                          </a:rPr>
                          <m:t>2</m:t>
                        </m:r>
                        <m:r>
                          <a:rPr lang="en-US" altLang="ja-JP" sz="1300" i="1">
                            <a:latin typeface="Cambria Math"/>
                          </a:rPr>
                          <m:t>𝜋</m:t>
                        </m:r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ja-JP" sz="13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13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300" i="1">
                            <a:latin typeface="Cambria Math"/>
                          </a:rPr>
                          <m:t>2</m:t>
                        </m:r>
                        <m:r>
                          <a:rPr lang="en-US" altLang="ja-JP" sz="1300" i="1">
                            <a:latin typeface="Cambria Math"/>
                          </a:rPr>
                          <m:t>𝜋</m:t>
                        </m:r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ja-JP" sz="13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300" dirty="0"/>
                  <a:t> </a:t>
                </a:r>
              </a:p>
              <a:p>
                <a:pPr defTabSz="990478">
                  <a:defRPr/>
                </a:pP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N=5, 0, 1~4, 2~3</a:t>
                </a:r>
              </a:p>
              <a:p>
                <a:pPr defTabSz="990478">
                  <a:defRPr/>
                </a:pPr>
                <a:r>
                  <a:rPr lang="en-US" altLang="ja-JP" sz="1300" dirty="0"/>
                  <a:t>N=6, 0, 1~5, 2~4, 3 </a:t>
                </a:r>
              </a:p>
              <a:p>
                <a:pPr defTabSz="990478">
                  <a:defRPr/>
                </a:pPr>
                <a:endParaRPr lang="en-US" altLang="ja-JP" sz="1300" dirty="0"/>
              </a:p>
              <a:p>
                <a:pPr defTabSz="990478">
                  <a:defRPr/>
                </a:pP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 </a:t>
                </a:r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:r>
                  <a:rPr lang="en-US" altLang="ja-JP" sz="1200" i="0">
                    <a:latin typeface="Cambria Math"/>
                  </a:rPr>
                  <a:t>𝑓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𝑙=0,…,𝑁−1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i="0">
                    <a:latin typeface="Cambria Math"/>
                  </a:rPr>
                  <a:t>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:r>
                  <a:rPr lang="en-US" altLang="ja-JP" sz="1050" i="0">
                    <a:latin typeface="Cambria Math"/>
                  </a:rPr>
                  <a:t>𝑓</a:t>
                </a:r>
                <a:r>
                  <a:rPr lang="en-US" altLang="ja-JP" sz="105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50" i="0">
                    <a:latin typeface="Cambria Math"/>
                  </a:rPr>
                  <a:t>𝑙</a:t>
                </a:r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:r>
                  <a:rPr lang="en-US" altLang="ja-JP" sz="1200" i="0">
                    <a:latin typeface="Cambria Math"/>
                  </a:rPr>
                  <a:t>𝑒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^(</a:t>
                </a:r>
                <a:r>
                  <a:rPr lang="en-US" altLang="ja-JP" sz="1200" i="0">
                    <a:latin typeface="Cambria Math"/>
                  </a:rPr>
                  <a:t>𝑖2𝜋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𝑁 𝑘𝑙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kumimoji="1" lang="ja-JP" altLang="en-US" sz="1200" dirty="0" smtClean="0"/>
                  <a:t>の，大きさと偏角を</a:t>
                </a:r>
                <a:r>
                  <a:rPr kumimoji="1" lang="ja-JP" altLang="en-US" sz="1200" dirty="0" smtClean="0"/>
                  <a:t>表す</a:t>
                </a:r>
                <a:endParaRPr kumimoji="1" lang="en-US" altLang="ja-JP" sz="1200" dirty="0" smtClean="0"/>
              </a:p>
              <a:p>
                <a:endParaRPr kumimoji="1" lang="en-US" altLang="ja-JP" sz="1200" dirty="0" smtClean="0"/>
              </a:p>
              <a:p>
                <a:endParaRPr kumimoji="1" lang="en-US" altLang="ja-JP" sz="1200" dirty="0" smtClean="0"/>
              </a:p>
              <a:p>
                <a:endParaRPr kumimoji="1"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 (𝑁−1)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=</a:t>
                </a:r>
                <a:r>
                  <a:rPr lang="en-US" altLang="ja-JP" sz="1200" i="0" smtClean="0">
                    <a:latin typeface="Cambria Math"/>
                  </a:rPr>
                  <a:t>2𝜋𝑙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−</a:t>
                </a:r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=−</a:t>
                </a:r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</a:t>
                </a:r>
                <a:r>
                  <a:rPr kumimoji="1" lang="en-US" altLang="ja-JP" sz="1200" dirty="0" smtClean="0"/>
                  <a:t> </a:t>
                </a:r>
              </a:p>
              <a:p>
                <a:r>
                  <a:rPr kumimoji="1" lang="ja-JP" altLang="en-US" sz="1200" dirty="0" smtClean="0"/>
                  <a:t>位相について↑の変形が成り立つので、</a:t>
                </a:r>
                <a:r>
                  <a:rPr kumimoji="1" lang="en-US" altLang="ja-JP" sz="1200" dirty="0" smtClean="0"/>
                  <a:t>k=1</a:t>
                </a:r>
                <a:r>
                  <a:rPr kumimoji="1" lang="ja-JP" altLang="en-US" sz="1200" dirty="0" smtClean="0"/>
                  <a:t>と</a:t>
                </a:r>
                <a:r>
                  <a:rPr kumimoji="1" lang="en-US" altLang="ja-JP" sz="1200" dirty="0" smtClean="0"/>
                  <a:t>k=N-1</a:t>
                </a:r>
                <a:r>
                  <a:rPr kumimoji="1" lang="ja-JP" altLang="en-US" sz="1200" dirty="0" smtClean="0"/>
                  <a:t>は位相が逆転しているだけ</a:t>
                </a:r>
                <a:endParaRPr kumimoji="1" lang="en-US" altLang="ja-JP" sz="1200" dirty="0" smtClean="0"/>
              </a:p>
              <a:p>
                <a:endParaRPr kumimoji="1" lang="ja-JP" altLang="en-US" sz="1200" dirty="0"/>
              </a:p>
              <a:p>
                <a:endParaRPr kumimoji="1"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 (𝑁−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b="0" i="0">
                    <a:latin typeface="Cambria Math" panose="02040503050406030204" pitchFamily="18" charset="0"/>
                  </a:rPr>
                  <a:t>)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=</a:t>
                </a:r>
                <a:r>
                  <a:rPr lang="en-US" altLang="ja-JP" sz="1200" i="0" smtClean="0">
                    <a:latin typeface="Cambria Math"/>
                  </a:rPr>
                  <a:t>2𝜋𝑙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−</a:t>
                </a:r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 𝑘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=−</a:t>
                </a:r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 𝑘</a:t>
                </a:r>
                <a:r>
                  <a:rPr kumimoji="1" lang="en-US" altLang="ja-JP" sz="1200" dirty="0" smtClean="0"/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20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dirty="0" smtClean="0"/>
                  <a:t>N=5, 0, 1~4, 2~3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dirty="0" smtClean="0"/>
                  <a:t>N=6, 0, 1~5, 2~4, 3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20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20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dirty="0" smtClean="0"/>
                  <a:t> </a:t>
                </a:r>
                <a:endParaRPr kumimoji="1" lang="en-US" altLang="ja-JP" sz="1200" dirty="0" smtClean="0"/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866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入力はりんごをナイフで切った音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出力は </a:t>
            </a:r>
            <a:r>
              <a:rPr kumimoji="1" lang="en-US" altLang="ja-JP" dirty="0"/>
              <a:t>log10(|</a:t>
            </a:r>
            <a:r>
              <a:rPr kumimoji="1" lang="en-US" altLang="ja-JP" dirty="0" err="1"/>
              <a:t>Fk</a:t>
            </a:r>
            <a:r>
              <a:rPr kumimoji="1" lang="en-US" altLang="ja-JP" dirty="0"/>
              <a:t>|)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324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3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を、複素数列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に変換する</a:t>
                </a:r>
                <a:r>
                  <a:rPr lang="ja-JP" altLang="en-US" sz="1100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1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1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1100" dirty="0"/>
                  <a:t>は実数列のことが多い）</a:t>
                </a:r>
                <a:r>
                  <a:rPr lang="en-US" altLang="ja-JP" sz="1100" dirty="0"/>
                  <a:t> </a:t>
                </a:r>
                <a:endParaRPr lang="en-US" altLang="ja-JP" sz="1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1300" dirty="0"/>
                  <a:t>は，</a:t>
                </a:r>
                <a:r>
                  <a:rPr lang="en-US" altLang="ja-JP" sz="1300" dirty="0"/>
                  <a:t>k</a:t>
                </a:r>
                <a:r>
                  <a:rPr lang="ja-JP" altLang="en-US" sz="1300" dirty="0"/>
                  <a:t>番目の正弦波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300" i="1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r>
                          <a:rPr lang="en-US" altLang="ja-JP" sz="1300" i="1">
                            <a:latin typeface="Cambria Math"/>
                          </a:rPr>
                          <m:t>𝑘𝑙</m:t>
                        </m:r>
                      </m:sup>
                    </m:sSup>
                  </m:oMath>
                </a14:m>
                <a:r>
                  <a:rPr lang="ja-JP" altLang="en-US" sz="1300" dirty="0"/>
                  <a:t>の，大きさと偏角を表す</a:t>
                </a:r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半分より右に行くと逆に低周波になる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</a:t>
                </a:r>
              </a:p>
              <a:p>
                <a:r>
                  <a:rPr lang="en-US" altLang="ja-JP" sz="1300" dirty="0">
                    <a:sym typeface="Wingdings" panose="05000000000000000000" pitchFamily="2" charset="2"/>
                  </a:rPr>
                  <a:t>『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一回あたり動く角度が大きくなると，それは小さい角度で逆方向に回っていると思えるから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』</a:t>
                </a:r>
              </a:p>
              <a:p>
                <a:r>
                  <a:rPr lang="ja-JP" altLang="en-US" sz="1300" dirty="0">
                    <a:sym typeface="Wingdings" panose="05000000000000000000" pitchFamily="2" charset="2"/>
                  </a:rPr>
                  <a:t>という説明が分かりやすいかも</a:t>
                </a:r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ja-JP" altLang="en-US" sz="13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:r>
                  <a:rPr lang="en-US" altLang="ja-JP" sz="1200" i="0">
                    <a:latin typeface="Cambria Math"/>
                  </a:rPr>
                  <a:t>𝑓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𝑙=0,…,𝑁−1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i="0">
                    <a:latin typeface="Cambria Math"/>
                  </a:rPr>
                  <a:t>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:r>
                  <a:rPr lang="en-US" altLang="ja-JP" sz="1050" i="0">
                    <a:latin typeface="Cambria Math"/>
                  </a:rPr>
                  <a:t>𝑓</a:t>
                </a:r>
                <a:r>
                  <a:rPr lang="en-US" altLang="ja-JP" sz="105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50" i="0">
                    <a:latin typeface="Cambria Math"/>
                  </a:rPr>
                  <a:t>𝑙</a:t>
                </a:r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:r>
                  <a:rPr lang="en-US" altLang="ja-JP" sz="1200" i="0">
                    <a:latin typeface="Cambria Math"/>
                  </a:rPr>
                  <a:t>𝑒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^(</a:t>
                </a:r>
                <a:r>
                  <a:rPr lang="en-US" altLang="ja-JP" sz="1200" i="0">
                    <a:latin typeface="Cambria Math"/>
                  </a:rPr>
                  <a:t>𝑖2𝜋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𝑁 𝑘𝑙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kumimoji="1" lang="ja-JP" altLang="en-US" sz="1200" dirty="0" smtClean="0"/>
                  <a:t>の，大きさと偏角を表す</a:t>
                </a:r>
                <a:endParaRPr kumimoji="1" lang="en-US" altLang="ja-JP" sz="1200" dirty="0" smtClean="0"/>
              </a:p>
              <a:p>
                <a:endParaRPr kumimoji="1" lang="ja-JP" altLang="en-US" sz="1200" dirty="0"/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20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en-US" altLang="ja-JP" sz="1300" dirty="0"/>
              <a:t>K=16</a:t>
            </a:r>
            <a:r>
              <a:rPr lang="ja-JP" altLang="en-US" sz="1300" dirty="0"/>
              <a:t>だと位相は、 </a:t>
            </a:r>
            <a:r>
              <a:rPr lang="en-US" altLang="ja-JP" sz="1300" dirty="0"/>
              <a:t>2πy16/32 = πy </a:t>
            </a:r>
          </a:p>
          <a:p>
            <a:pPr defTabSz="990478">
              <a:defRPr/>
            </a:pPr>
            <a:r>
              <a:rPr lang="en-US" altLang="ja-JP" sz="1300" dirty="0"/>
              <a:t>Sin(πx) </a:t>
            </a:r>
            <a:r>
              <a:rPr lang="ja-JP" altLang="en-US" sz="1300" dirty="0"/>
              <a:t>は、</a:t>
            </a:r>
            <a:r>
              <a:rPr lang="en-US" altLang="ja-JP" sz="1300" dirty="0"/>
              <a:t>x</a:t>
            </a:r>
            <a:r>
              <a:rPr lang="ja-JP" altLang="en-US" sz="1300" dirty="0"/>
              <a:t>が</a:t>
            </a:r>
            <a:r>
              <a:rPr lang="en-US" altLang="ja-JP" sz="1300" dirty="0"/>
              <a:t>0,1,2,3,4,5…31</a:t>
            </a:r>
            <a:r>
              <a:rPr lang="ja-JP" altLang="en-US" sz="1300" dirty="0"/>
              <a:t>と動くとき、</a:t>
            </a:r>
            <a:r>
              <a:rPr lang="en-US" altLang="ja-JP" sz="1300" dirty="0"/>
              <a:t>16</a:t>
            </a:r>
            <a:r>
              <a:rPr lang="ja-JP" altLang="en-US" sz="1300" dirty="0"/>
              <a:t>回回転する、</a:t>
            </a:r>
            <a:endParaRPr lang="en-US" altLang="ja-JP" sz="1300" dirty="0"/>
          </a:p>
          <a:p>
            <a:pPr defTabSz="990478">
              <a:defRPr/>
            </a:pPr>
            <a:r>
              <a:rPr lang="ja-JP" altLang="en-US" sz="1300" dirty="0"/>
              <a:t>ただ、毎回 </a:t>
            </a:r>
            <a:r>
              <a:rPr lang="en-US" altLang="ja-JP" sz="1300" dirty="0"/>
              <a:t>sin xπ = 0</a:t>
            </a:r>
            <a:r>
              <a:rPr lang="ja-JP" altLang="en-US" sz="1300" dirty="0"/>
              <a:t>になるので波がちょうど見えなくなる</a:t>
            </a:r>
            <a:endParaRPr lang="en-US" altLang="ja-JP" sz="1300" dirty="0"/>
          </a:p>
          <a:p>
            <a:pPr defTabSz="990478">
              <a:defRPr/>
            </a:pPr>
            <a:r>
              <a:rPr lang="ja-JP" altLang="en-US" sz="1300" dirty="0"/>
              <a:t>でも</a:t>
            </a:r>
            <a:r>
              <a:rPr lang="en-US" altLang="ja-JP" sz="1300" dirty="0"/>
              <a:t>y = 1</a:t>
            </a:r>
            <a:r>
              <a:rPr lang="ja-JP" altLang="en-US" sz="1300" dirty="0"/>
              <a:t>などと</a:t>
            </a:r>
            <a:r>
              <a:rPr lang="en-US" altLang="ja-JP" sz="1300" dirty="0"/>
              <a:t>y</a:t>
            </a:r>
            <a:r>
              <a:rPr lang="ja-JP" altLang="en-US" sz="1300" dirty="0"/>
              <a:t>方向に少しでも波ができるとこの高周波が見える．</a:t>
            </a:r>
            <a:endParaRPr lang="en-US" altLang="ja-JP" sz="1300" dirty="0"/>
          </a:p>
          <a:p>
            <a:pPr defTabSz="990478">
              <a:defRPr/>
            </a:pPr>
            <a:endParaRPr lang="en-US" altLang="ja-JP" sz="13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001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ja-JP" altLang="en-US" sz="1300" dirty="0"/>
              <a:t>変換結果は周期を持つ数列なのでこのような移動ができる</a:t>
            </a:r>
            <a:endParaRPr lang="en-US" altLang="ja-JP" sz="13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9268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図は</a:t>
            </a:r>
            <a:r>
              <a:rPr kumimoji="1" lang="en-US" altLang="ja-JP" dirty="0"/>
              <a:t>log(</a:t>
            </a:r>
            <a:r>
              <a:rPr kumimoji="1" lang="ja-JP" altLang="en-US" dirty="0"/>
              <a:t>パワースペクトル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の図なので原点が縦軸原点はー∞。</a:t>
            </a:r>
            <a:endParaRPr kumimoji="1" lang="en-US" altLang="ja-JP" dirty="0"/>
          </a:p>
          <a:p>
            <a:r>
              <a:rPr kumimoji="1" lang="ja-JP" altLang="en-US" dirty="0"/>
              <a:t>分かりやすさ優先でそのまま利用する？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434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2752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9491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100" i="1" dirty="0">
                    <a:latin typeface="Cambria Math" panose="02040503050406030204" pitchFamily="18" charset="0"/>
                  </a:rPr>
                  <a:t>つまり関数を周波数の異なる</a:t>
                </a:r>
                <a:r>
                  <a:rPr lang="en-US" altLang="ja-JP" sz="1100" i="1" dirty="0">
                    <a:latin typeface="Cambria Math" panose="02040503050406030204" pitchFamily="18" charset="0"/>
                  </a:rPr>
                  <a:t>sin </a:t>
                </a:r>
                <a:r>
                  <a:rPr lang="ja-JP" altLang="en-US" sz="1100" i="1" dirty="0">
                    <a:latin typeface="Cambria Math" panose="02040503050406030204" pitchFamily="18" charset="0"/>
                  </a:rPr>
                  <a:t>と </a:t>
                </a:r>
                <a:r>
                  <a:rPr lang="en-US" altLang="ja-JP" sz="1100" i="1" dirty="0">
                    <a:latin typeface="Cambria Math" panose="02040503050406030204" pitchFamily="18" charset="0"/>
                  </a:rPr>
                  <a:t>cos</a:t>
                </a:r>
                <a:r>
                  <a:rPr lang="ja-JP" altLang="en-US" sz="1100" i="1" dirty="0">
                    <a:latin typeface="Cambria Math" panose="02040503050406030204" pitchFamily="18" charset="0"/>
                  </a:rPr>
                  <a:t>の和で表現するよ、ってこと</a:t>
                </a:r>
                <a:endParaRPr lang="pt-BR" altLang="ja-JP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11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pt-BR" altLang="ja-JP" sz="1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 sz="11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altLang="ja-JP" sz="1000" i="0">
                    <a:latin typeface="Cambria Math" panose="02040503050406030204" pitchFamily="18" charset="0"/>
                  </a:rPr>
                  <a:t>𝑎</a:t>
                </a:r>
                <a:r>
                  <a:rPr lang="pt-BR" altLang="ja-JP" sz="10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1</a:t>
                </a:r>
                <a:r>
                  <a:rPr lang="pt-BR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 cos⁡〖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ja-JP" i="0">
                    <a:latin typeface="Cambria Math" panose="02040503050406030204" pitchFamily="18" charset="0"/>
                  </a:rPr>
                  <a:t>2𝜋</a:t>
                </a:r>
                <a:r>
                  <a:rPr lang="en-US" altLang="ja-JP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i="0">
                    <a:latin typeface="Cambria Math" panose="02040503050406030204" pitchFamily="18" charset="0"/>
                  </a:rPr>
                  <a:t>𝑇</a:t>
                </a:r>
                <a:r>
                  <a:rPr lang="en-US" altLang="ja-JP" sz="1000" i="0">
                    <a:latin typeface="Cambria Math" panose="02040503050406030204" pitchFamily="18" charset="0"/>
                  </a:rPr>
                  <a:t> 𝑡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〗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5188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このかたちをよく見ると，</a:t>
            </a:r>
            <a:endParaRPr kumimoji="1" lang="en-US" altLang="ja-JP" dirty="0"/>
          </a:p>
          <a:p>
            <a:r>
              <a:rPr kumimoji="1" lang="en-US" altLang="ja-JP" dirty="0"/>
              <a:t>f(t)</a:t>
            </a:r>
            <a:r>
              <a:rPr kumimoji="1" lang="ja-JP" altLang="en-US" dirty="0"/>
              <a:t>を </a:t>
            </a:r>
            <a:r>
              <a:rPr kumimoji="1" lang="en-US" altLang="ja-JP" dirty="0"/>
              <a:t>a</a:t>
            </a:r>
            <a:r>
              <a:rPr kumimoji="1" lang="ja-JP" altLang="en-US" dirty="0"/>
              <a:t>倍すると</a:t>
            </a:r>
            <a:endParaRPr kumimoji="1" lang="en-US" altLang="ja-JP" dirty="0"/>
          </a:p>
          <a:p>
            <a:r>
              <a:rPr kumimoji="1" lang="en-US" altLang="ja-JP" dirty="0"/>
              <a:t>F(ω)</a:t>
            </a:r>
            <a:r>
              <a:rPr kumimoji="1" lang="ja-JP" altLang="en-US" dirty="0"/>
              <a:t>も </a:t>
            </a:r>
            <a:r>
              <a:rPr kumimoji="1" lang="en-US" altLang="ja-JP" dirty="0"/>
              <a:t>a</a:t>
            </a:r>
            <a:r>
              <a:rPr kumimoji="1" lang="ja-JP" altLang="en-US" dirty="0"/>
              <a:t>倍される</a:t>
            </a:r>
            <a:endParaRPr kumimoji="1" lang="en-US" altLang="ja-JP" dirty="0"/>
          </a:p>
          <a:p>
            <a:r>
              <a:rPr kumimoji="1" lang="ja-JP" altLang="en-US" dirty="0"/>
              <a:t>形になっている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f(t) </a:t>
            </a:r>
            <a:r>
              <a:rPr kumimoji="1" lang="en-US" altLang="ja-JP" dirty="0">
                <a:sym typeface="Wingdings" panose="05000000000000000000" pitchFamily="2" charset="2"/>
              </a:rPr>
              <a:t> </a:t>
            </a:r>
            <a:r>
              <a:rPr kumimoji="1" lang="en-US" altLang="ja-JP" dirty="0" err="1">
                <a:sym typeface="Wingdings" panose="05000000000000000000" pitchFamily="2" charset="2"/>
              </a:rPr>
              <a:t>af</a:t>
            </a:r>
            <a:r>
              <a:rPr kumimoji="1" lang="en-US" altLang="ja-JP" dirty="0">
                <a:sym typeface="Wingdings" panose="05000000000000000000" pitchFamily="2" charset="2"/>
              </a:rPr>
              <a:t>(t)</a:t>
            </a:r>
          </a:p>
          <a:p>
            <a:r>
              <a:rPr kumimoji="1" lang="ja-JP" altLang="en-US" dirty="0">
                <a:sym typeface="Wingdings" panose="05000000000000000000" pitchFamily="2" charset="2"/>
              </a:rPr>
              <a:t>とすると</a:t>
            </a:r>
            <a:endParaRPr kumimoji="1" lang="en-US" altLang="ja-JP" dirty="0">
              <a:sym typeface="Wingdings" panose="05000000000000000000" pitchFamily="2" charset="2"/>
            </a:endParaRPr>
          </a:p>
          <a:p>
            <a:r>
              <a:rPr kumimoji="1" lang="en-US" altLang="ja-JP" dirty="0"/>
              <a:t>F(ω) </a:t>
            </a:r>
            <a:r>
              <a:rPr kumimoji="1" lang="en-US" altLang="ja-JP" dirty="0">
                <a:sym typeface="Wingdings" panose="05000000000000000000" pitchFamily="2" charset="2"/>
              </a:rPr>
              <a:t> </a:t>
            </a:r>
            <a:r>
              <a:rPr kumimoji="1" lang="en-US" altLang="ja-JP" dirty="0" err="1">
                <a:sym typeface="Wingdings" panose="05000000000000000000" pitchFamily="2" charset="2"/>
              </a:rPr>
              <a:t>a</a:t>
            </a:r>
            <a:r>
              <a:rPr kumimoji="1" lang="en-US" altLang="ja-JP" dirty="0" err="1"/>
              <a:t>F</a:t>
            </a:r>
            <a:r>
              <a:rPr kumimoji="1" lang="en-US" altLang="ja-JP" dirty="0"/>
              <a:t>(ω)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逆フーリエ変換のみに　</a:t>
            </a:r>
            <a:r>
              <a:rPr kumimoji="1" lang="en-US" altLang="ja-JP" dirty="0"/>
              <a:t>½π</a:t>
            </a:r>
            <a:r>
              <a:rPr kumimoji="1" lang="ja-JP" altLang="en-US" dirty="0"/>
              <a:t>があるのが気持ち悪い人は違う定義を行っている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7258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このかたちをよく見ると，</a:t>
            </a:r>
            <a:endParaRPr kumimoji="1" lang="en-US" altLang="ja-JP" dirty="0"/>
          </a:p>
          <a:p>
            <a:r>
              <a:rPr kumimoji="1" lang="en-US" altLang="ja-JP" dirty="0"/>
              <a:t>f(t)</a:t>
            </a:r>
            <a:r>
              <a:rPr kumimoji="1" lang="ja-JP" altLang="en-US" dirty="0"/>
              <a:t>を </a:t>
            </a:r>
            <a:r>
              <a:rPr kumimoji="1" lang="en-US" altLang="ja-JP" dirty="0"/>
              <a:t>a</a:t>
            </a:r>
            <a:r>
              <a:rPr kumimoji="1" lang="ja-JP" altLang="en-US" dirty="0"/>
              <a:t>倍すると</a:t>
            </a:r>
            <a:endParaRPr kumimoji="1" lang="en-US" altLang="ja-JP" dirty="0"/>
          </a:p>
          <a:p>
            <a:r>
              <a:rPr kumimoji="1" lang="en-US" altLang="ja-JP" dirty="0"/>
              <a:t>F(ω)</a:t>
            </a:r>
            <a:r>
              <a:rPr kumimoji="1" lang="ja-JP" altLang="en-US" dirty="0"/>
              <a:t>も </a:t>
            </a:r>
            <a:r>
              <a:rPr kumimoji="1" lang="en-US" altLang="ja-JP" dirty="0"/>
              <a:t>a</a:t>
            </a:r>
            <a:r>
              <a:rPr kumimoji="1" lang="ja-JP" altLang="en-US" dirty="0"/>
              <a:t>倍される</a:t>
            </a:r>
            <a:endParaRPr kumimoji="1" lang="en-US" altLang="ja-JP" dirty="0"/>
          </a:p>
          <a:p>
            <a:r>
              <a:rPr kumimoji="1" lang="ja-JP" altLang="en-US" dirty="0"/>
              <a:t>形になっている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f(t) </a:t>
            </a:r>
            <a:r>
              <a:rPr kumimoji="1" lang="en-US" altLang="ja-JP" dirty="0">
                <a:sym typeface="Wingdings" panose="05000000000000000000" pitchFamily="2" charset="2"/>
              </a:rPr>
              <a:t> </a:t>
            </a:r>
            <a:r>
              <a:rPr kumimoji="1" lang="en-US" altLang="ja-JP" dirty="0" err="1">
                <a:sym typeface="Wingdings" panose="05000000000000000000" pitchFamily="2" charset="2"/>
              </a:rPr>
              <a:t>af</a:t>
            </a:r>
            <a:r>
              <a:rPr kumimoji="1" lang="en-US" altLang="ja-JP" dirty="0">
                <a:sym typeface="Wingdings" panose="05000000000000000000" pitchFamily="2" charset="2"/>
              </a:rPr>
              <a:t>(t)</a:t>
            </a:r>
          </a:p>
          <a:p>
            <a:r>
              <a:rPr kumimoji="1" lang="ja-JP" altLang="en-US" dirty="0">
                <a:sym typeface="Wingdings" panose="05000000000000000000" pitchFamily="2" charset="2"/>
              </a:rPr>
              <a:t>とすると</a:t>
            </a:r>
            <a:endParaRPr kumimoji="1" lang="en-US" altLang="ja-JP" dirty="0">
              <a:sym typeface="Wingdings" panose="05000000000000000000" pitchFamily="2" charset="2"/>
            </a:endParaRPr>
          </a:p>
          <a:p>
            <a:r>
              <a:rPr kumimoji="1" lang="en-US" altLang="ja-JP" dirty="0"/>
              <a:t>F(ω) </a:t>
            </a:r>
            <a:r>
              <a:rPr kumimoji="1" lang="en-US" altLang="ja-JP" dirty="0">
                <a:sym typeface="Wingdings" panose="05000000000000000000" pitchFamily="2" charset="2"/>
              </a:rPr>
              <a:t> </a:t>
            </a:r>
            <a:r>
              <a:rPr kumimoji="1" lang="en-US" altLang="ja-JP" dirty="0" err="1">
                <a:sym typeface="Wingdings" panose="05000000000000000000" pitchFamily="2" charset="2"/>
              </a:rPr>
              <a:t>a</a:t>
            </a:r>
            <a:r>
              <a:rPr kumimoji="1" lang="en-US" altLang="ja-JP" dirty="0" err="1"/>
              <a:t>F</a:t>
            </a:r>
            <a:r>
              <a:rPr kumimoji="1" lang="en-US" altLang="ja-JP" dirty="0"/>
              <a:t>(ω)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逆フーリエ変換のみに　</a:t>
            </a:r>
            <a:r>
              <a:rPr kumimoji="1" lang="en-US" altLang="ja-JP" dirty="0"/>
              <a:t>½π</a:t>
            </a:r>
            <a:r>
              <a:rPr kumimoji="1" lang="ja-JP" altLang="en-US"/>
              <a:t>があるのが気持ち悪い人は違う定義を行っている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96400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先と比べてマイナス部分が生まれている．</a:t>
            </a:r>
            <a:endParaRPr kumimoji="1" lang="en-US" altLang="ja-JP" dirty="0"/>
          </a:p>
          <a:p>
            <a:r>
              <a:rPr kumimoji="1" lang="ja-JP" altLang="en-US" dirty="0"/>
              <a:t>複素数でない表現では何でマイナス部分の項はいないんだっけ？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9768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入力はりんごをナイフで切った音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出力は </a:t>
            </a:r>
            <a:r>
              <a:rPr kumimoji="1" lang="en-US" altLang="ja-JP" dirty="0"/>
              <a:t>log10(|</a:t>
            </a:r>
            <a:r>
              <a:rPr kumimoji="1" lang="en-US" altLang="ja-JP" dirty="0" err="1"/>
              <a:t>Fk</a:t>
            </a:r>
            <a:r>
              <a:rPr kumimoji="1" lang="en-US" altLang="ja-JP" dirty="0"/>
              <a:t>|)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164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このかたちをよく見ると，</a:t>
            </a:r>
            <a:endParaRPr kumimoji="1" lang="en-US" altLang="ja-JP" dirty="0"/>
          </a:p>
          <a:p>
            <a:r>
              <a:rPr kumimoji="1" lang="en-US" altLang="ja-JP" dirty="0"/>
              <a:t>f(t)</a:t>
            </a:r>
            <a:r>
              <a:rPr kumimoji="1" lang="ja-JP" altLang="en-US" dirty="0"/>
              <a:t>を </a:t>
            </a:r>
            <a:r>
              <a:rPr kumimoji="1" lang="en-US" altLang="ja-JP" dirty="0"/>
              <a:t>a</a:t>
            </a:r>
            <a:r>
              <a:rPr kumimoji="1" lang="ja-JP" altLang="en-US" dirty="0"/>
              <a:t>倍すると</a:t>
            </a:r>
            <a:endParaRPr kumimoji="1" lang="en-US" altLang="ja-JP" dirty="0"/>
          </a:p>
          <a:p>
            <a:r>
              <a:rPr kumimoji="1" lang="en-US" altLang="ja-JP" dirty="0"/>
              <a:t>F(ω)</a:t>
            </a:r>
            <a:r>
              <a:rPr kumimoji="1" lang="ja-JP" altLang="en-US" dirty="0"/>
              <a:t>も </a:t>
            </a:r>
            <a:r>
              <a:rPr kumimoji="1" lang="en-US" altLang="ja-JP" dirty="0"/>
              <a:t>a</a:t>
            </a:r>
            <a:r>
              <a:rPr kumimoji="1" lang="ja-JP" altLang="en-US" dirty="0"/>
              <a:t>倍される</a:t>
            </a:r>
            <a:endParaRPr kumimoji="1" lang="en-US" altLang="ja-JP" dirty="0"/>
          </a:p>
          <a:p>
            <a:r>
              <a:rPr kumimoji="1" lang="ja-JP" altLang="en-US" dirty="0"/>
              <a:t>形になっている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f(t) </a:t>
            </a:r>
            <a:r>
              <a:rPr kumimoji="1" lang="en-US" altLang="ja-JP" dirty="0">
                <a:sym typeface="Wingdings" panose="05000000000000000000" pitchFamily="2" charset="2"/>
              </a:rPr>
              <a:t> </a:t>
            </a:r>
            <a:r>
              <a:rPr kumimoji="1" lang="en-US" altLang="ja-JP" dirty="0" err="1">
                <a:sym typeface="Wingdings" panose="05000000000000000000" pitchFamily="2" charset="2"/>
              </a:rPr>
              <a:t>af</a:t>
            </a:r>
            <a:r>
              <a:rPr kumimoji="1" lang="en-US" altLang="ja-JP" dirty="0">
                <a:sym typeface="Wingdings" panose="05000000000000000000" pitchFamily="2" charset="2"/>
              </a:rPr>
              <a:t>(t)</a:t>
            </a:r>
          </a:p>
          <a:p>
            <a:r>
              <a:rPr kumimoji="1" lang="ja-JP" altLang="en-US" dirty="0">
                <a:sym typeface="Wingdings" panose="05000000000000000000" pitchFamily="2" charset="2"/>
              </a:rPr>
              <a:t>とすると</a:t>
            </a:r>
            <a:endParaRPr kumimoji="1" lang="en-US" altLang="ja-JP" dirty="0">
              <a:sym typeface="Wingdings" panose="05000000000000000000" pitchFamily="2" charset="2"/>
            </a:endParaRPr>
          </a:p>
          <a:p>
            <a:r>
              <a:rPr kumimoji="1" lang="en-US" altLang="ja-JP" dirty="0"/>
              <a:t>F(ω) </a:t>
            </a:r>
            <a:r>
              <a:rPr kumimoji="1" lang="en-US" altLang="ja-JP" dirty="0">
                <a:sym typeface="Wingdings" panose="05000000000000000000" pitchFamily="2" charset="2"/>
              </a:rPr>
              <a:t> </a:t>
            </a:r>
            <a:r>
              <a:rPr kumimoji="1" lang="en-US" altLang="ja-JP" dirty="0" err="1">
                <a:sym typeface="Wingdings" panose="05000000000000000000" pitchFamily="2" charset="2"/>
              </a:rPr>
              <a:t>a</a:t>
            </a:r>
            <a:r>
              <a:rPr kumimoji="1" lang="en-US" altLang="ja-JP" dirty="0" err="1"/>
              <a:t>F</a:t>
            </a:r>
            <a:r>
              <a:rPr kumimoji="1" lang="en-US" altLang="ja-JP" dirty="0"/>
              <a:t>(ω)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逆フーリエ変換のみに　</a:t>
            </a:r>
            <a:r>
              <a:rPr kumimoji="1" lang="en-US" altLang="ja-JP" dirty="0"/>
              <a:t>½π</a:t>
            </a:r>
            <a:r>
              <a:rPr kumimoji="1" lang="ja-JP" altLang="en-US" dirty="0"/>
              <a:t>があるのが気持ち悪い人は違う定義を行っている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7091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このかたちをよく見ると，</a:t>
            </a:r>
            <a:endParaRPr kumimoji="1" lang="en-US" altLang="ja-JP" dirty="0"/>
          </a:p>
          <a:p>
            <a:r>
              <a:rPr kumimoji="1" lang="en-US" altLang="ja-JP" dirty="0"/>
              <a:t>f(t)</a:t>
            </a:r>
            <a:r>
              <a:rPr kumimoji="1" lang="ja-JP" altLang="en-US" dirty="0"/>
              <a:t>を </a:t>
            </a:r>
            <a:r>
              <a:rPr kumimoji="1" lang="en-US" altLang="ja-JP" dirty="0"/>
              <a:t>a</a:t>
            </a:r>
            <a:r>
              <a:rPr kumimoji="1" lang="ja-JP" altLang="en-US" dirty="0"/>
              <a:t>倍すると</a:t>
            </a:r>
            <a:endParaRPr kumimoji="1" lang="en-US" altLang="ja-JP" dirty="0"/>
          </a:p>
          <a:p>
            <a:r>
              <a:rPr kumimoji="1" lang="en-US" altLang="ja-JP" dirty="0"/>
              <a:t>F(ω)</a:t>
            </a:r>
            <a:r>
              <a:rPr kumimoji="1" lang="ja-JP" altLang="en-US" dirty="0"/>
              <a:t>も </a:t>
            </a:r>
            <a:r>
              <a:rPr kumimoji="1" lang="en-US" altLang="ja-JP" dirty="0"/>
              <a:t>a</a:t>
            </a:r>
            <a:r>
              <a:rPr kumimoji="1" lang="ja-JP" altLang="en-US" dirty="0"/>
              <a:t>倍される</a:t>
            </a:r>
            <a:endParaRPr kumimoji="1" lang="en-US" altLang="ja-JP" dirty="0"/>
          </a:p>
          <a:p>
            <a:r>
              <a:rPr kumimoji="1" lang="ja-JP" altLang="en-US" dirty="0"/>
              <a:t>形になっている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f(t) </a:t>
            </a:r>
            <a:r>
              <a:rPr kumimoji="1" lang="en-US" altLang="ja-JP" dirty="0">
                <a:sym typeface="Wingdings" panose="05000000000000000000" pitchFamily="2" charset="2"/>
              </a:rPr>
              <a:t> </a:t>
            </a:r>
            <a:r>
              <a:rPr kumimoji="1" lang="en-US" altLang="ja-JP" dirty="0" err="1">
                <a:sym typeface="Wingdings" panose="05000000000000000000" pitchFamily="2" charset="2"/>
              </a:rPr>
              <a:t>af</a:t>
            </a:r>
            <a:r>
              <a:rPr kumimoji="1" lang="en-US" altLang="ja-JP" dirty="0">
                <a:sym typeface="Wingdings" panose="05000000000000000000" pitchFamily="2" charset="2"/>
              </a:rPr>
              <a:t>(t)</a:t>
            </a:r>
          </a:p>
          <a:p>
            <a:r>
              <a:rPr kumimoji="1" lang="ja-JP" altLang="en-US" dirty="0">
                <a:sym typeface="Wingdings" panose="05000000000000000000" pitchFamily="2" charset="2"/>
              </a:rPr>
              <a:t>とすると</a:t>
            </a:r>
            <a:endParaRPr kumimoji="1" lang="en-US" altLang="ja-JP" dirty="0">
              <a:sym typeface="Wingdings" panose="05000000000000000000" pitchFamily="2" charset="2"/>
            </a:endParaRPr>
          </a:p>
          <a:p>
            <a:r>
              <a:rPr kumimoji="1" lang="en-US" altLang="ja-JP" dirty="0"/>
              <a:t>F(ω) </a:t>
            </a:r>
            <a:r>
              <a:rPr kumimoji="1" lang="en-US" altLang="ja-JP" dirty="0">
                <a:sym typeface="Wingdings" panose="05000000000000000000" pitchFamily="2" charset="2"/>
              </a:rPr>
              <a:t> </a:t>
            </a:r>
            <a:r>
              <a:rPr kumimoji="1" lang="en-US" altLang="ja-JP" dirty="0" err="1">
                <a:sym typeface="Wingdings" panose="05000000000000000000" pitchFamily="2" charset="2"/>
              </a:rPr>
              <a:t>a</a:t>
            </a:r>
            <a:r>
              <a:rPr kumimoji="1" lang="en-US" altLang="ja-JP" dirty="0" err="1"/>
              <a:t>F</a:t>
            </a:r>
            <a:r>
              <a:rPr kumimoji="1" lang="en-US" altLang="ja-JP" dirty="0"/>
              <a:t>(ω)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逆フーリエ変換のみに　</a:t>
            </a:r>
            <a:r>
              <a:rPr kumimoji="1" lang="en-US" altLang="ja-JP" dirty="0"/>
              <a:t>½π</a:t>
            </a:r>
            <a:r>
              <a:rPr kumimoji="1" lang="ja-JP" altLang="en-US"/>
              <a:t>があるのが気持ち悪い人は違う定義を行っている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751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AudioRecorderV2</a:t>
            </a:r>
            <a:r>
              <a:rPr kumimoji="1" lang="ja-JP" altLang="en-US" dirty="0"/>
              <a:t>を</a:t>
            </a:r>
            <a:r>
              <a:rPr kumimoji="1" lang="en-US" altLang="ja-JP" dirty="0" err="1"/>
              <a:t>fire</a:t>
            </a:r>
            <a:r>
              <a:rPr kumimoji="1" lang="en-US" altLang="ja-JP" baseline="0" dirty="0" err="1"/>
              <a:t>fox</a:t>
            </a:r>
            <a:r>
              <a:rPr kumimoji="1" lang="ja-JP" altLang="en-US" baseline="0" dirty="0"/>
              <a:t>で開く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0746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793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ja-JP" altLang="en-US" dirty="0"/>
                  <a:t>この図は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ja-JP" altLang="en-US" sz="1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1300" i="1">
                            <a:latin typeface="Cambria Math"/>
                          </a:rPr>
                          <m:t>2</m:t>
                        </m:r>
                        <m:r>
                          <a:rPr lang="en-US" altLang="ja-JP" sz="1300" i="1">
                            <a:latin typeface="Cambria Math"/>
                          </a:rPr>
                          <m:t>𝜋</m:t>
                        </m:r>
                      </m:e>
                    </m:func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𝑥𝑢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𝑊</m:t>
                            </m:r>
                          </m:den>
                        </m:f>
                        <m:r>
                          <a:rPr lang="en-US" altLang="ja-JP" sz="1300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𝑦𝑣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𝐻</m:t>
                            </m:r>
                          </m:den>
                        </m:f>
                      </m:e>
                    </m:d>
                    <m:r>
                      <a:rPr lang="ja-JP" altLang="en-US" sz="1300" i="1">
                        <a:latin typeface="Cambria Math" panose="02040503050406030204" pitchFamily="18" charset="0"/>
                      </a:rPr>
                      <m:t>　</m:t>
                    </m:r>
                  </m:oMath>
                </a14:m>
                <a:r>
                  <a:rPr kumimoji="1" lang="en-US" altLang="ja-JP" dirty="0"/>
                  <a:t>W=H=32</a:t>
                </a:r>
                <a:r>
                  <a:rPr kumimoji="1" lang="ja-JP" altLang="en-US" dirty="0"/>
                  <a:t>のときの</a:t>
                </a:r>
                <a:r>
                  <a:rPr kumimoji="1" lang="ja-JP" altLang="en-US" baseline="0" dirty="0"/>
                  <a:t> </a:t>
                </a:r>
                <a:r>
                  <a:rPr kumimoji="1" lang="en-US" altLang="ja-JP" baseline="0" dirty="0"/>
                  <a:t>u=v= 0,1,2,16</a:t>
                </a:r>
                <a:r>
                  <a:rPr kumimoji="1" lang="ja-JP" altLang="en-US" baseline="0" dirty="0"/>
                  <a:t>と動かしたもの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この図は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sin</a:t>
                </a:r>
                <a:r>
                  <a:rPr lang="ja-JP" altLang="en-US" sz="1200" b="0" i="0" smtClean="0">
                    <a:latin typeface="Cambria Math" panose="02040503050406030204" pitchFamily="18" charset="0"/>
                  </a:rPr>
                  <a:t>⁡</a:t>
                </a:r>
                <a:r>
                  <a:rPr lang="en-US" altLang="ja-JP" sz="1200" i="0">
                    <a:latin typeface="Cambria Math"/>
                  </a:rPr>
                  <a:t>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𝑥𝑢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𝑊+𝑦𝑣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𝐻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i="0" smtClean="0">
                    <a:latin typeface="Cambria Math" panose="02040503050406030204" pitchFamily="18" charset="0"/>
                  </a:rPr>
                  <a:t>　</a:t>
                </a:r>
                <a:r>
                  <a:rPr kumimoji="1" lang="en-US" altLang="ja-JP" dirty="0" smtClean="0"/>
                  <a:t>W=H=32</a:t>
                </a:r>
                <a:r>
                  <a:rPr kumimoji="1" lang="ja-JP" altLang="en-US" dirty="0" smtClean="0"/>
                  <a:t>のときの</a:t>
                </a:r>
                <a:r>
                  <a:rPr kumimoji="1" lang="ja-JP" altLang="en-US" baseline="0" dirty="0" smtClean="0"/>
                  <a:t> </a:t>
                </a:r>
                <a:r>
                  <a:rPr kumimoji="1" lang="en-US" altLang="ja-JP" baseline="0" dirty="0" smtClean="0"/>
                  <a:t>u=v= 0,1,2,16</a:t>
                </a:r>
                <a:r>
                  <a:rPr kumimoji="1" lang="ja-JP" altLang="en-US" baseline="0" dirty="0" smtClean="0"/>
                  <a:t>と動かしたもの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422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講義中に各種ノイズの聞き比べをやったところ、本当に反応が薄かった</a:t>
            </a:r>
            <a:r>
              <a:rPr kumimoji="1" lang="ja-JP" altLang="en-US" dirty="0" err="1"/>
              <a:t>。。。</a:t>
            </a:r>
            <a:endParaRPr kumimoji="1" lang="en-US" altLang="ja-JP" dirty="0"/>
          </a:p>
          <a:p>
            <a:r>
              <a:rPr kumimoji="1" lang="ja-JP" altLang="en-US" dirty="0"/>
              <a:t>（もう一回だけやってみておなじ感じなら削除していいかも</a:t>
            </a:r>
            <a:r>
              <a:rPr kumimoji="1" lang="ja-JP" altLang="en-US" dirty="0" err="1"/>
              <a:t>、、、</a:t>
            </a:r>
            <a:r>
              <a:rPr kumimoji="1" lang="ja-JP" altLang="en-US" dirty="0"/>
              <a:t>）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7459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図は</a:t>
            </a:r>
            <a:r>
              <a:rPr kumimoji="1" lang="en-US" altLang="ja-JP" dirty="0"/>
              <a:t>log(</a:t>
            </a:r>
            <a:r>
              <a:rPr kumimoji="1" lang="ja-JP" altLang="en-US" dirty="0"/>
              <a:t>パワースペクトル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の図なので原点が縦軸原点はー∞。</a:t>
            </a:r>
            <a:endParaRPr kumimoji="1" lang="en-US" altLang="ja-JP" dirty="0"/>
          </a:p>
          <a:p>
            <a:r>
              <a:rPr kumimoji="1" lang="ja-JP" altLang="en-US" dirty="0"/>
              <a:t>分かりやすさ優先でそのまま利用する？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997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AudioRecorderV2</a:t>
            </a:r>
            <a:r>
              <a:rPr kumimoji="1" lang="ja-JP" altLang="en-US" dirty="0"/>
              <a:t>を</a:t>
            </a:r>
            <a:r>
              <a:rPr kumimoji="1" lang="en-US" altLang="ja-JP" dirty="0" err="1"/>
              <a:t>fire</a:t>
            </a:r>
            <a:r>
              <a:rPr kumimoji="1" lang="en-US" altLang="ja-JP" baseline="0" dirty="0" err="1"/>
              <a:t>fox</a:t>
            </a:r>
            <a:r>
              <a:rPr kumimoji="1" lang="ja-JP" altLang="en-US" baseline="0" dirty="0"/>
              <a:t>で開く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2020/12/28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2020/12/28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2020/12/28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2020/12/28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2020/12/28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2020/12/28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2020/12/28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2020/12/28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2020/12/28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2020/12/28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0.png"/><Relationship Id="rId7" Type="http://schemas.openxmlformats.org/officeDocument/2006/relationships/image" Target="../media/image3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5.png"/><Relationship Id="rId7" Type="http://schemas.openxmlformats.org/officeDocument/2006/relationships/image" Target="../media/image52.png"/><Relationship Id="rId12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2.png"/><Relationship Id="rId5" Type="http://schemas.openxmlformats.org/officeDocument/2006/relationships/image" Target="../media/image67.png"/><Relationship Id="rId10" Type="http://schemas.openxmlformats.org/officeDocument/2006/relationships/image" Target="../media/image68.png"/><Relationship Id="rId4" Type="http://schemas.openxmlformats.org/officeDocument/2006/relationships/image" Target="../media/image66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0.png"/><Relationship Id="rId7" Type="http://schemas.openxmlformats.org/officeDocument/2006/relationships/image" Target="../media/image52.png"/><Relationship Id="rId12" Type="http://schemas.openxmlformats.org/officeDocument/2006/relationships/image" Target="../media/image6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2.png"/><Relationship Id="rId5" Type="http://schemas.openxmlformats.org/officeDocument/2006/relationships/image" Target="../media/image72.png"/><Relationship Id="rId10" Type="http://schemas.openxmlformats.org/officeDocument/2006/relationships/image" Target="../media/image68.png"/><Relationship Id="rId4" Type="http://schemas.openxmlformats.org/officeDocument/2006/relationships/image" Target="../media/image71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461.png"/><Relationship Id="rId3" Type="http://schemas.openxmlformats.org/officeDocument/2006/relationships/image" Target="../media/image74.png"/><Relationship Id="rId21" Type="http://schemas.openxmlformats.org/officeDocument/2006/relationships/image" Target="../media/image491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451.png"/><Relationship Id="rId25" Type="http://schemas.openxmlformats.org/officeDocument/2006/relationships/image" Target="../media/image531.png"/><Relationship Id="rId2" Type="http://schemas.openxmlformats.org/officeDocument/2006/relationships/image" Target="../media/image73.png"/><Relationship Id="rId16" Type="http://schemas.openxmlformats.org/officeDocument/2006/relationships/image" Target="../media/image440.png"/><Relationship Id="rId20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522.png"/><Relationship Id="rId5" Type="http://schemas.openxmlformats.org/officeDocument/2006/relationships/image" Target="../media/image76.png"/><Relationship Id="rId15" Type="http://schemas.openxmlformats.org/officeDocument/2006/relationships/image" Target="../media/image431.png"/><Relationship Id="rId23" Type="http://schemas.openxmlformats.org/officeDocument/2006/relationships/image" Target="../media/image512.png"/><Relationship Id="rId10" Type="http://schemas.openxmlformats.org/officeDocument/2006/relationships/image" Target="../media/image81.png"/><Relationship Id="rId19" Type="http://schemas.openxmlformats.org/officeDocument/2006/relationships/image" Target="../media/image470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421.png"/><Relationship Id="rId22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690.png"/><Relationship Id="rId3" Type="http://schemas.openxmlformats.org/officeDocument/2006/relationships/image" Target="../media/image85.png"/><Relationship Id="rId21" Type="http://schemas.openxmlformats.org/officeDocument/2006/relationships/image" Target="../media/image720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680.png"/><Relationship Id="rId25" Type="http://schemas.openxmlformats.org/officeDocument/2006/relationships/image" Target="../media/image760.png"/><Relationship Id="rId2" Type="http://schemas.openxmlformats.org/officeDocument/2006/relationships/image" Target="../media/image73.png"/><Relationship Id="rId16" Type="http://schemas.openxmlformats.org/officeDocument/2006/relationships/image" Target="../media/image670.png"/><Relationship Id="rId20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24" Type="http://schemas.openxmlformats.org/officeDocument/2006/relationships/image" Target="../media/image750.png"/><Relationship Id="rId5" Type="http://schemas.openxmlformats.org/officeDocument/2006/relationships/image" Target="../media/image87.png"/><Relationship Id="rId15" Type="http://schemas.openxmlformats.org/officeDocument/2006/relationships/image" Target="../media/image660.png"/><Relationship Id="rId23" Type="http://schemas.openxmlformats.org/officeDocument/2006/relationships/image" Target="../media/image740.png"/><Relationship Id="rId10" Type="http://schemas.openxmlformats.org/officeDocument/2006/relationships/image" Target="../media/image92.png"/><Relationship Id="rId19" Type="http://schemas.openxmlformats.org/officeDocument/2006/relationships/image" Target="../media/image700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650.png"/><Relationship Id="rId22" Type="http://schemas.openxmlformats.org/officeDocument/2006/relationships/image" Target="../media/image7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2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1.png"/><Relationship Id="rId2" Type="http://schemas.openxmlformats.org/officeDocument/2006/relationships/image" Target="../media/image97.png"/><Relationship Id="rId16" Type="http://schemas.openxmlformats.org/officeDocument/2006/relationships/image" Target="../media/image110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3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4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30.png"/><Relationship Id="rId5" Type="http://schemas.openxmlformats.org/officeDocument/2006/relationships/image" Target="../media/image122.png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72.png"/><Relationship Id="rId3" Type="http://schemas.openxmlformats.org/officeDocument/2006/relationships/image" Target="../media/image1630.png"/><Relationship Id="rId7" Type="http://schemas.openxmlformats.org/officeDocument/2006/relationships/image" Target="../media/image167.png"/><Relationship Id="rId12" Type="http://schemas.openxmlformats.org/officeDocument/2006/relationships/image" Target="../media/image17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0.png"/><Relationship Id="rId5" Type="http://schemas.openxmlformats.org/officeDocument/2006/relationships/image" Target="../media/image1650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image" Target="../media/image165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30.png"/><Relationship Id="rId4" Type="http://schemas.openxmlformats.org/officeDocument/2006/relationships/image" Target="../media/image17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eg"/><Relationship Id="rId3" Type="http://schemas.openxmlformats.org/officeDocument/2006/relationships/image" Target="../media/image1790.png"/><Relationship Id="rId7" Type="http://schemas.openxmlformats.org/officeDocument/2006/relationships/image" Target="../media/image18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0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0.png"/><Relationship Id="rId18" Type="http://schemas.openxmlformats.org/officeDocument/2006/relationships/image" Target="../media/image192.png"/><Relationship Id="rId26" Type="http://schemas.openxmlformats.org/officeDocument/2006/relationships/image" Target="../media/image21.png"/><Relationship Id="rId39" Type="http://schemas.openxmlformats.org/officeDocument/2006/relationships/image" Target="../media/image208.png"/><Relationship Id="rId21" Type="http://schemas.openxmlformats.org/officeDocument/2006/relationships/image" Target="../media/image18.png"/><Relationship Id="rId34" Type="http://schemas.openxmlformats.org/officeDocument/2006/relationships/image" Target="../media/image203.png"/><Relationship Id="rId42" Type="http://schemas.openxmlformats.org/officeDocument/2006/relationships/image" Target="../media/image212.png"/><Relationship Id="rId47" Type="http://schemas.openxmlformats.org/officeDocument/2006/relationships/image" Target="../media/image217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7.png"/><Relationship Id="rId29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3.png"/><Relationship Id="rId24" Type="http://schemas.openxmlformats.org/officeDocument/2006/relationships/image" Target="../media/image195.png"/><Relationship Id="rId32" Type="http://schemas.openxmlformats.org/officeDocument/2006/relationships/image" Target="../media/image201.png"/><Relationship Id="rId37" Type="http://schemas.openxmlformats.org/officeDocument/2006/relationships/image" Target="../media/image206.png"/><Relationship Id="rId40" Type="http://schemas.openxmlformats.org/officeDocument/2006/relationships/image" Target="../media/image209.png"/><Relationship Id="rId45" Type="http://schemas.openxmlformats.org/officeDocument/2006/relationships/image" Target="../media/image215.png"/><Relationship Id="rId5" Type="http://schemas.openxmlformats.org/officeDocument/2006/relationships/image" Target="../media/image186.png"/><Relationship Id="rId15" Type="http://schemas.openxmlformats.org/officeDocument/2006/relationships/image" Target="../media/image16.png"/><Relationship Id="rId23" Type="http://schemas.openxmlformats.org/officeDocument/2006/relationships/image" Target="../media/image194.png"/><Relationship Id="rId28" Type="http://schemas.openxmlformats.org/officeDocument/2006/relationships/image" Target="../media/image197.png"/><Relationship Id="rId36" Type="http://schemas.openxmlformats.org/officeDocument/2006/relationships/image" Target="../media/image205.png"/><Relationship Id="rId10" Type="http://schemas.openxmlformats.org/officeDocument/2006/relationships/image" Target="../media/image12.png"/><Relationship Id="rId19" Type="http://schemas.openxmlformats.org/officeDocument/2006/relationships/image" Target="../media/image193.png"/><Relationship Id="rId31" Type="http://schemas.openxmlformats.org/officeDocument/2006/relationships/image" Target="../media/image200.png"/><Relationship Id="rId44" Type="http://schemas.openxmlformats.org/officeDocument/2006/relationships/image" Target="../media/image214.png"/><Relationship Id="rId4" Type="http://schemas.openxmlformats.org/officeDocument/2006/relationships/image" Target="../media/image170.jpeg"/><Relationship Id="rId9" Type="http://schemas.openxmlformats.org/officeDocument/2006/relationships/image" Target="../media/image11.png"/><Relationship Id="rId14" Type="http://schemas.openxmlformats.org/officeDocument/2006/relationships/image" Target="../media/image14.png"/><Relationship Id="rId22" Type="http://schemas.openxmlformats.org/officeDocument/2006/relationships/image" Target="../media/image19.png"/><Relationship Id="rId27" Type="http://schemas.openxmlformats.org/officeDocument/2006/relationships/image" Target="../media/image20.png"/><Relationship Id="rId30" Type="http://schemas.openxmlformats.org/officeDocument/2006/relationships/image" Target="../media/image199.png"/><Relationship Id="rId35" Type="http://schemas.openxmlformats.org/officeDocument/2006/relationships/image" Target="../media/image204.png"/><Relationship Id="rId43" Type="http://schemas.openxmlformats.org/officeDocument/2006/relationships/image" Target="../media/image213.png"/><Relationship Id="rId48" Type="http://schemas.openxmlformats.org/officeDocument/2006/relationships/image" Target="../media/image218.png"/><Relationship Id="rId8" Type="http://schemas.openxmlformats.org/officeDocument/2006/relationships/image" Target="../media/image185.png"/><Relationship Id="rId3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1.png"/><Relationship Id="rId25" Type="http://schemas.openxmlformats.org/officeDocument/2006/relationships/image" Target="../media/image196.png"/><Relationship Id="rId33" Type="http://schemas.openxmlformats.org/officeDocument/2006/relationships/image" Target="../media/image202.png"/><Relationship Id="rId38" Type="http://schemas.openxmlformats.org/officeDocument/2006/relationships/image" Target="../media/image207.png"/><Relationship Id="rId46" Type="http://schemas.openxmlformats.org/officeDocument/2006/relationships/image" Target="../media/image216.png"/><Relationship Id="rId20" Type="http://schemas.openxmlformats.org/officeDocument/2006/relationships/image" Target="../media/image15.png"/><Relationship Id="rId41" Type="http://schemas.openxmlformats.org/officeDocument/2006/relationships/image" Target="../media/image2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5.jpeg"/><Relationship Id="rId4" Type="http://schemas.openxmlformats.org/officeDocument/2006/relationships/image" Target="../media/image10.png"/><Relationship Id="rId9" Type="http://schemas.openxmlformats.org/officeDocument/2006/relationships/image" Target="../media/image34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420.png"/><Relationship Id="rId3" Type="http://schemas.openxmlformats.org/officeDocument/2006/relationships/image" Target="../media/image312.png"/><Relationship Id="rId7" Type="http://schemas.openxmlformats.org/officeDocument/2006/relationships/image" Target="../media/image361.png"/><Relationship Id="rId12" Type="http://schemas.openxmlformats.org/officeDocument/2006/relationships/image" Target="../media/image4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222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580.png"/><Relationship Id="rId4" Type="http://schemas.openxmlformats.org/officeDocument/2006/relationships/image" Target="../media/image461.png"/><Relationship Id="rId9" Type="http://schemas.openxmlformats.org/officeDocument/2006/relationships/image" Target="../media/image49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2.png"/><Relationship Id="rId3" Type="http://schemas.openxmlformats.org/officeDocument/2006/relationships/image" Target="../media/image461.png"/><Relationship Id="rId7" Type="http://schemas.openxmlformats.org/officeDocument/2006/relationships/image" Target="../media/image5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2.png"/><Relationship Id="rId5" Type="http://schemas.openxmlformats.org/officeDocument/2006/relationships/image" Target="../media/image512.png"/><Relationship Id="rId4" Type="http://schemas.openxmlformats.org/officeDocument/2006/relationships/image" Target="../media/image50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1.png"/><Relationship Id="rId4" Type="http://schemas.openxmlformats.org/officeDocument/2006/relationships/image" Target="../media/image3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4.png"/><Relationship Id="rId5" Type="http://schemas.openxmlformats.org/officeDocument/2006/relationships/image" Target="../media/image341.png"/><Relationship Id="rId4" Type="http://schemas.openxmlformats.org/officeDocument/2006/relationships/image" Target="../media/image31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223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580.png"/><Relationship Id="rId4" Type="http://schemas.openxmlformats.org/officeDocument/2006/relationships/image" Target="../media/image461.png"/><Relationship Id="rId9" Type="http://schemas.openxmlformats.org/officeDocument/2006/relationships/image" Target="../media/image49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2.png"/><Relationship Id="rId3" Type="http://schemas.openxmlformats.org/officeDocument/2006/relationships/image" Target="../media/image461.png"/><Relationship Id="rId7" Type="http://schemas.openxmlformats.org/officeDocument/2006/relationships/image" Target="../media/image5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2.png"/><Relationship Id="rId5" Type="http://schemas.openxmlformats.org/officeDocument/2006/relationships/image" Target="../media/image512.png"/><Relationship Id="rId4" Type="http://schemas.openxmlformats.org/officeDocument/2006/relationships/image" Target="../media/image5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ディジタルメディア処理</a:t>
            </a:r>
            <a:endParaRPr kumimoji="1" lang="ja-JP" altLang="en-US" sz="5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担当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井尻 敬 </a:t>
            </a:r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476931"/>
            <a:ext cx="2682895" cy="201217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331930"/>
            <a:ext cx="11473211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周波数フィルタリング（音）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669558" y="1365075"/>
            <a:ext cx="2581460" cy="147826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15196" y="11542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入力信号（音）</a:t>
            </a:r>
          </a:p>
        </p:txBody>
      </p:sp>
      <p:sp>
        <p:nvSpPr>
          <p:cNvPr id="7" name="右矢印 6"/>
          <p:cNvSpPr/>
          <p:nvPr/>
        </p:nvSpPr>
        <p:spPr>
          <a:xfrm rot="5400000">
            <a:off x="1062146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 rot="16200000">
            <a:off x="676538" y="360433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230436" y="642274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周波数係数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3269332" y="4926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</a:t>
            </a: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356410" y="4680458"/>
            <a:ext cx="1365504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0" y="4183856"/>
            <a:ext cx="0" cy="9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4022271" y="4025900"/>
            <a:ext cx="0" cy="788988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3553164" y="4333876"/>
            <a:ext cx="933451" cy="316706"/>
          </a:xfrm>
          <a:custGeom>
            <a:avLst/>
            <a:gdLst>
              <a:gd name="connsiteX0" fmla="*/ 0 w 1281113"/>
              <a:gd name="connsiteY0" fmla="*/ 171450 h 171450"/>
              <a:gd name="connsiteX1" fmla="*/ 457200 w 1281113"/>
              <a:gd name="connsiteY1" fmla="*/ 171450 h 171450"/>
              <a:gd name="connsiteX2" fmla="*/ 457200 w 1281113"/>
              <a:gd name="connsiteY2" fmla="*/ 0 h 171450"/>
              <a:gd name="connsiteX3" fmla="*/ 842963 w 1281113"/>
              <a:gd name="connsiteY3" fmla="*/ 0 h 171450"/>
              <a:gd name="connsiteX4" fmla="*/ 842963 w 1281113"/>
              <a:gd name="connsiteY4" fmla="*/ 171450 h 171450"/>
              <a:gd name="connsiteX5" fmla="*/ 1281113 w 1281113"/>
              <a:gd name="connsiteY5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113" h="171450">
                <a:moveTo>
                  <a:pt x="0" y="171450"/>
                </a:moveTo>
                <a:lnTo>
                  <a:pt x="457200" y="171450"/>
                </a:lnTo>
                <a:lnTo>
                  <a:pt x="457200" y="0"/>
                </a:lnTo>
                <a:lnTo>
                  <a:pt x="842963" y="0"/>
                </a:lnTo>
                <a:lnTo>
                  <a:pt x="842963" y="171450"/>
                </a:lnTo>
                <a:lnTo>
                  <a:pt x="1281113" y="17145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083" y="1361005"/>
            <a:ext cx="2585841" cy="1557191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73" y="4495568"/>
            <a:ext cx="2656227" cy="1992170"/>
          </a:xfrm>
          <a:prstGeom prst="rect">
            <a:avLst/>
          </a:prstGeom>
        </p:spPr>
      </p:pic>
      <p:sp>
        <p:nvSpPr>
          <p:cNvPr id="29" name="正方形/長方形 28"/>
          <p:cNvSpPr/>
          <p:nvPr/>
        </p:nvSpPr>
        <p:spPr>
          <a:xfrm>
            <a:off x="4827076" y="642274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高周波成分を完全にゼロに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261523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右矢印 33"/>
          <p:cNvSpPr/>
          <p:nvPr/>
        </p:nvSpPr>
        <p:spPr>
          <a:xfrm rot="16200000">
            <a:off x="5262671" y="3518227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5577646" y="11542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出力信号</a:t>
            </a:r>
          </a:p>
        </p:txBody>
      </p:sp>
      <p:sp>
        <p:nvSpPr>
          <p:cNvPr id="36" name="正方形/長方形 35"/>
          <p:cNvSpPr/>
          <p:nvPr/>
        </p:nvSpPr>
        <p:spPr>
          <a:xfrm rot="5400000">
            <a:off x="5552967" y="361020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7761305" y="2952716"/>
            <a:ext cx="4185761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フーリエ変換により周波数を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考慮した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filter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が設計できる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フーリエ変換し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周波数空間でフィルタを掛け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0049362" y="0"/>
            <a:ext cx="2401619" cy="461665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FourieSound.py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179344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5311405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38" name="直線矢印コネクタ 37"/>
          <p:cNvCxnSpPr/>
          <p:nvPr/>
        </p:nvCxnSpPr>
        <p:spPr>
          <a:xfrm>
            <a:off x="5229226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右矢印 9"/>
          <p:cNvSpPr/>
          <p:nvPr/>
        </p:nvSpPr>
        <p:spPr>
          <a:xfrm>
            <a:off x="3223613" y="5298640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615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283483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周波数フィルタリング（音）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718789" y="1340837"/>
            <a:ext cx="7725192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イコライザ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周波数ごとにボリュームを調整する音質調整器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1.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音源をフーリエ変換し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2.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周波数ごとにフィルタを掛け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3.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89" y="3666276"/>
            <a:ext cx="5334518" cy="2800231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2303768" y="6488668"/>
            <a:ext cx="223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Itunes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のイコライザ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874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1173089" y="320344"/>
            <a:ext cx="10079840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右矢印 11"/>
          <p:cNvSpPr/>
          <p:nvPr/>
        </p:nvSpPr>
        <p:spPr>
          <a:xfrm rot="5400000">
            <a:off x="1731600" y="3728974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 rot="16200000">
            <a:off x="1535582" y="3575468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14" name="右矢印 13"/>
          <p:cNvSpPr/>
          <p:nvPr/>
        </p:nvSpPr>
        <p:spPr>
          <a:xfrm>
            <a:off x="3931501" y="5503034"/>
            <a:ext cx="3917099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505296" y="583450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</a:t>
            </a:r>
            <a:endParaRPr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フィルタ画像を掛ける</a:t>
            </a:r>
            <a:endParaRPr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4" t="34029" r="28094" b="33642"/>
          <a:stretch/>
        </p:blipFill>
        <p:spPr>
          <a:xfrm>
            <a:off x="6117104" y="4053275"/>
            <a:ext cx="1637733" cy="1198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5540048" y="4298796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×</a:t>
            </a:r>
            <a:endParaRPr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右矢印 25"/>
          <p:cNvSpPr/>
          <p:nvPr/>
        </p:nvSpPr>
        <p:spPr>
          <a:xfrm rot="16200000">
            <a:off x="8270638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 rot="5400000">
            <a:off x="8577768" y="368277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9796871" y="6044880"/>
            <a:ext cx="2230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説明のため</a:t>
            </a:r>
            <a:r>
              <a:rPr lang="en-US" altLang="ja-JP" sz="12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Lowpass</a:t>
            </a:r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</a:t>
            </a:r>
            <a:endParaRPr lang="en-US" altLang="ja-JP" sz="1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半径を大きく可視化</a:t>
            </a:r>
            <a:endParaRPr lang="en-US" altLang="ja-JP" sz="1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本当はもっと小さい</a:t>
            </a:r>
          </a:p>
        </p:txBody>
      </p:sp>
      <p:sp>
        <p:nvSpPr>
          <p:cNvPr id="29" name="正方形/長方形 28"/>
          <p:cNvSpPr/>
          <p:nvPr/>
        </p:nvSpPr>
        <p:spPr>
          <a:xfrm>
            <a:off x="6381972" y="37317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99195DA-514E-46A2-87B6-1BBB0F840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7" y="1286145"/>
            <a:ext cx="2219292" cy="165862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56C040C-A39C-498A-8A3A-2E91ADD4B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724" y="4910538"/>
            <a:ext cx="2237255" cy="1637822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27B5AA8-11E9-474C-92B8-57DB5FCE4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153" y="4053274"/>
            <a:ext cx="1637733" cy="1198931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681F18AC-9ED3-466D-A404-FF1EF9DEB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043" y="4910538"/>
            <a:ext cx="2237255" cy="1637822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2" t="34029" r="27790" b="33642"/>
          <a:stretch/>
        </p:blipFill>
        <p:spPr>
          <a:xfrm>
            <a:off x="8004270" y="4914683"/>
            <a:ext cx="2230028" cy="16249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5FB6FA9-B425-4289-8DC0-65DECDD68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24" y="1281731"/>
            <a:ext cx="2219293" cy="165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2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71879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右矢印 11"/>
          <p:cNvSpPr/>
          <p:nvPr/>
        </p:nvSpPr>
        <p:spPr>
          <a:xfrm>
            <a:off x="8707730" y="19018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889998" y="1423989"/>
            <a:ext cx="14670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Low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低周波成分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2866626" y="3252789"/>
            <a:ext cx="15138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High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2761757" y="5094289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Band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特定周波成分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44" name="右矢印 43"/>
          <p:cNvSpPr/>
          <p:nvPr/>
        </p:nvSpPr>
        <p:spPr>
          <a:xfrm>
            <a:off x="8707730" y="36290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5" name="右矢印 44"/>
          <p:cNvSpPr/>
          <p:nvPr/>
        </p:nvSpPr>
        <p:spPr>
          <a:xfrm>
            <a:off x="8707730" y="54070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801629" y="319745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47" name="正方形/長方形 46"/>
          <p:cNvSpPr/>
          <p:nvPr/>
        </p:nvSpPr>
        <p:spPr>
          <a:xfrm>
            <a:off x="673389" y="559104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周波数画像</a:t>
            </a:r>
          </a:p>
        </p:txBody>
      </p:sp>
      <p:sp>
        <p:nvSpPr>
          <p:cNvPr id="48" name="正方形/長方形 47"/>
          <p:cNvSpPr/>
          <p:nvPr/>
        </p:nvSpPr>
        <p:spPr>
          <a:xfrm>
            <a:off x="4810670" y="6273225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</a:p>
        </p:txBody>
      </p:sp>
      <p:sp>
        <p:nvSpPr>
          <p:cNvPr id="49" name="正方形/長方形 48"/>
          <p:cNvSpPr/>
          <p:nvPr/>
        </p:nvSpPr>
        <p:spPr>
          <a:xfrm>
            <a:off x="10015714" y="632765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出力画像</a:t>
            </a:r>
          </a:p>
        </p:txBody>
      </p:sp>
      <p:sp>
        <p:nvSpPr>
          <p:cNvPr id="50" name="正方形/長方形 49"/>
          <p:cNvSpPr/>
          <p:nvPr/>
        </p:nvSpPr>
        <p:spPr>
          <a:xfrm>
            <a:off x="6629417" y="6273225"/>
            <a:ext cx="1620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フィルタ処理済</a:t>
            </a:r>
            <a:endParaRPr lang="en-US" altLang="ja-JP" sz="16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周波数画像</a:t>
            </a:r>
          </a:p>
        </p:txBody>
      </p:sp>
      <p:sp>
        <p:nvSpPr>
          <p:cNvPr id="51" name="正方形/長方形 50"/>
          <p:cNvSpPr/>
          <p:nvPr/>
        </p:nvSpPr>
        <p:spPr>
          <a:xfrm>
            <a:off x="8542305" y="49379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sp>
        <p:nvSpPr>
          <p:cNvPr id="52" name="正方形/長方形 51"/>
          <p:cNvSpPr/>
          <p:nvPr/>
        </p:nvSpPr>
        <p:spPr>
          <a:xfrm>
            <a:off x="8542305" y="31091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sp>
        <p:nvSpPr>
          <p:cNvPr id="53" name="正方形/長方形 52"/>
          <p:cNvSpPr/>
          <p:nvPr/>
        </p:nvSpPr>
        <p:spPr>
          <a:xfrm>
            <a:off x="8542305" y="13819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6B72FC7-F692-4274-B419-173A4EC0F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77" y="1482843"/>
            <a:ext cx="2219292" cy="165862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8A412ED-056A-46B9-9EC0-6DBA4EB5E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6" y="3953227"/>
            <a:ext cx="2237255" cy="1637822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FD84D6EA-2034-4946-83C7-2900AD9BF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70" y="1255431"/>
            <a:ext cx="1939251" cy="1419663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B44411A2-9A45-4DEE-8870-FCA2EE9CF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70" y="3066270"/>
            <a:ext cx="1939251" cy="1419663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FA37E0EC-840E-4106-8ED4-FF5F8A8EF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70" y="4843987"/>
            <a:ext cx="1939251" cy="1419663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AF4F3F13-E82E-497F-B9F3-4C664423FD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91" r="-18209"/>
          <a:stretch/>
        </p:blipFill>
        <p:spPr>
          <a:xfrm>
            <a:off x="6460880" y="4843987"/>
            <a:ext cx="1958030" cy="1410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67750689-16EE-4889-ACC3-9024D0A6FF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59" r="-18209"/>
          <a:stretch/>
        </p:blipFill>
        <p:spPr>
          <a:xfrm>
            <a:off x="6470270" y="3066270"/>
            <a:ext cx="1939251" cy="14106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1DCDA15A-C875-419E-8B00-FF0178F25D6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4" r="-18095"/>
          <a:stretch/>
        </p:blipFill>
        <p:spPr>
          <a:xfrm>
            <a:off x="6470270" y="1255431"/>
            <a:ext cx="1939251" cy="141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A175189E-D0CF-48E6-971E-4564259AED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91" r="-18209"/>
          <a:stretch/>
        </p:blipFill>
        <p:spPr>
          <a:xfrm>
            <a:off x="4436949" y="4843987"/>
            <a:ext cx="1958030" cy="14106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9EFB5928-9BEF-4829-ACC5-E577F5BB71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59" r="-18209"/>
          <a:stretch/>
        </p:blipFill>
        <p:spPr>
          <a:xfrm>
            <a:off x="4446339" y="3066270"/>
            <a:ext cx="1939251" cy="14106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A3FD337B-522C-4448-A8D8-EAFE3C8CCFC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4" r="-18095"/>
          <a:stretch/>
        </p:blipFill>
        <p:spPr>
          <a:xfrm>
            <a:off x="4446339" y="1255431"/>
            <a:ext cx="1939251" cy="1419663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6B8B957-1F62-4084-BFCD-A2EB9B0D4D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1245856"/>
            <a:ext cx="1911966" cy="142894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189B814-65F2-45A7-8C2D-C2365363E1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3048008"/>
            <a:ext cx="1911966" cy="142894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BCFFBBE-CA59-4341-BFD1-A5173E6C4AD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4830216"/>
            <a:ext cx="1911966" cy="142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4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356055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まとめ：音・画像のフーリエ変換の概要</a:t>
            </a:r>
            <a:endParaRPr kumimoji="1"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508823"/>
            <a:ext cx="11473211" cy="1756892"/>
          </a:xfrm>
        </p:spPr>
        <p:txBody>
          <a:bodyPr>
            <a:normAutofit/>
          </a:bodyPr>
          <a:lstStyle/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フーリエ変換は，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時間・空間に関する信号を</a:t>
            </a: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に関する信号に</a:t>
            </a: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変換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逆フーリエ変換も定義される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フーリエ変換を利用し周波数空間でフィルタ処理すると，周波数に特化した信号処理が可能</a:t>
            </a:r>
            <a:endParaRPr kumimoji="1"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3" y="3605479"/>
            <a:ext cx="4455886" cy="325252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D9F3C2D-808E-4DDC-AE6F-3DDA7E69D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781" y="3732524"/>
            <a:ext cx="4959333" cy="297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4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1719" y="855622"/>
            <a:ext cx="11473211" cy="733270"/>
          </a:xfrm>
        </p:spPr>
        <p:txBody>
          <a:bodyPr/>
          <a:lstStyle/>
          <a:p>
            <a:r>
              <a:rPr kumimoji="1"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フーリエ級数（の簡単な解説）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21719" y="1678504"/>
            <a:ext cx="88968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注意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 </a:t>
            </a: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本講義では，フーリエ変換の意味的な理解と画像処理応用に重点を置きます．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証明と導出の詳細は，信号処理の講義をとるか「</a:t>
            </a: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金谷健一</a:t>
            </a:r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これなら分かる応用数学教室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」を参照してください．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1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866775" y="2423458"/>
            <a:ext cx="45076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2000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n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と</a:t>
            </a:r>
            <a:r>
              <a:rPr lang="en-US" altLang="ja-JP" sz="2000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m</a:t>
            </a:r>
            <a:r>
              <a:rPr lang="ja-JP" altLang="en-US" sz="20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を非負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整数として以下を計算せよ</a:t>
            </a:r>
            <a:endParaRPr kumimoji="1"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52525" y="2890837"/>
                <a:ext cx="3182474" cy="741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25" y="2890837"/>
                <a:ext cx="3182474" cy="741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152525" y="3970337"/>
                <a:ext cx="3145605" cy="741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25" y="3970337"/>
                <a:ext cx="3145605" cy="741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152525" y="4935537"/>
                <a:ext cx="3219343" cy="741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25" y="4935537"/>
                <a:ext cx="3219343" cy="741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9721" y="7245857"/>
            <a:ext cx="9144000" cy="6858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9721" y="4572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756243" y="148631"/>
                <a:ext cx="3066096" cy="160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練習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三角関数を合成せよ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3" y="148631"/>
                <a:ext cx="3066096" cy="1608004"/>
              </a:xfrm>
              <a:prstGeom prst="rect">
                <a:avLst/>
              </a:prstGeom>
              <a:blipFill>
                <a:blip r:embed="rId10"/>
                <a:stretch>
                  <a:fillRect l="-29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04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7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1" t="20188" r="10283" b="15962"/>
          <a:stretch/>
        </p:blipFill>
        <p:spPr>
          <a:xfrm>
            <a:off x="1226456" y="2422072"/>
            <a:ext cx="4140200" cy="25908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7" t="14867" r="10687" b="17527"/>
          <a:stretch/>
        </p:blipFill>
        <p:spPr>
          <a:xfrm>
            <a:off x="6743700" y="2249714"/>
            <a:ext cx="4083957" cy="27432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6724" y="6213199"/>
            <a:ext cx="11473211" cy="44634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まあこれはいいですよね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7168045" y="1186889"/>
                <a:ext cx="33339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4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4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045" y="1186889"/>
                <a:ext cx="3333964" cy="446343"/>
              </a:xfrm>
              <a:prstGeom prst="rect">
                <a:avLst/>
              </a:prstGeom>
              <a:blipFill>
                <a:blip r:embed="rId4"/>
                <a:stretch>
                  <a:fillRect b="-273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1508911" y="1186889"/>
                <a:ext cx="33339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4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4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911" y="1186889"/>
                <a:ext cx="3333964" cy="446343"/>
              </a:xfrm>
              <a:prstGeom prst="rect">
                <a:avLst/>
              </a:prstGeom>
              <a:blipFill>
                <a:blip r:embed="rId5"/>
                <a:stretch>
                  <a:fillRect b="-273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コンテンツ プレースホルダー 2"/>
              <p:cNvSpPr txBox="1">
                <a:spLocks/>
              </p:cNvSpPr>
              <p:nvPr/>
            </p:nvSpPr>
            <p:spPr>
              <a:xfrm>
                <a:off x="4443970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970" y="3194593"/>
                <a:ext cx="958064" cy="4463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193758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58" y="3194593"/>
                <a:ext cx="958064" cy="4463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コンテンツ プレースホルダー 2"/>
              <p:cNvSpPr txBox="1">
                <a:spLocks/>
              </p:cNvSpPr>
              <p:nvPr/>
            </p:nvSpPr>
            <p:spPr>
              <a:xfrm>
                <a:off x="6526100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100" y="3194593"/>
                <a:ext cx="958064" cy="4463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コンテンツ プレースホルダー 2"/>
              <p:cNvSpPr txBox="1">
                <a:spLocks/>
              </p:cNvSpPr>
              <p:nvPr/>
            </p:nvSpPr>
            <p:spPr>
              <a:xfrm>
                <a:off x="9984916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4916" y="319459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>
                <a:blip r:embed="rId10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>
                <a:blip r:embed="rId11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73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6" t="20970" r="10683" b="20501"/>
          <a:stretch/>
        </p:blipFill>
        <p:spPr>
          <a:xfrm>
            <a:off x="1638301" y="2586373"/>
            <a:ext cx="3335076" cy="1918952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20712" r="10094" b="21071"/>
          <a:stretch/>
        </p:blipFill>
        <p:spPr>
          <a:xfrm>
            <a:off x="7061200" y="2590800"/>
            <a:ext cx="3427120" cy="1943428"/>
          </a:xfrm>
          <a:prstGeom prst="rect">
            <a:avLst/>
          </a:prstGeom>
        </p:spPr>
      </p:pic>
      <p:cxnSp>
        <p:nvCxnSpPr>
          <p:cNvPr id="37" name="直線矢印コネクタ 36"/>
          <p:cNvCxnSpPr/>
          <p:nvPr/>
        </p:nvCxnSpPr>
        <p:spPr>
          <a:xfrm flipV="1">
            <a:off x="16450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4975624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0679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104715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053547" y="5426765"/>
                <a:ext cx="10605053" cy="124073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T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を周期，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を基本</a:t>
                </a:r>
                <a:r>
                  <a:rPr kumimoji="1"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(</a:t>
                </a:r>
                <a:r>
                  <a:rPr kumimoji="1"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角</a:t>
                </a:r>
                <a:r>
                  <a:rPr kumimoji="1"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)</a:t>
                </a:r>
                <a:r>
                  <a:rPr kumimoji="1"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周波数と呼びます</a:t>
                </a:r>
                <a:endParaRPr kumimoji="1"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[-</a:t>
                </a:r>
                <a:r>
                  <a:rPr lang="en-US" altLang="ja-JP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T</a:t>
                </a: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/2,T/2]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でひと周期の波を取得できました</a:t>
                </a:r>
                <a:endParaRPr kumimoji="1"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3547" y="5426765"/>
                <a:ext cx="10605053" cy="1240735"/>
              </a:xfrm>
              <a:blipFill>
                <a:blip r:embed="rId4"/>
                <a:stretch>
                  <a:fillRect l="-1207" t="-78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ja-JP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  <a:blipFill>
                <a:blip r:embed="rId7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>
                <a:blip r:embed="rId8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5275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508" y="3632743"/>
                <a:ext cx="958064" cy="446343"/>
              </a:xfrm>
              <a:prstGeom prst="rect">
                <a:avLst/>
              </a:prstGeom>
              <a:blipFill>
                <a:blip r:embed="rId11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コンテンツ プレースホルダー 2"/>
              <p:cNvSpPr txBox="1">
                <a:spLocks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  <a:blipFill>
                <a:blip r:embed="rId12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コンテンツ プレースホルダー 2"/>
              <p:cNvSpPr txBox="1">
                <a:spLocks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  <a:blipFill>
                <a:blip r:embed="rId13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41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達成目標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画像・音に関するフーリエ変換の基本的な効果を説明できる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フーリエ級数の概要を説明できる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周波数フィルタ処理の計算法と効果を説明できる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フーリエ変換の概要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オイラーの式と複素数表現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060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20592" r="10470" b="21269"/>
          <a:stretch/>
        </p:blipFill>
        <p:spPr>
          <a:xfrm>
            <a:off x="7067550" y="2597993"/>
            <a:ext cx="3409950" cy="1935908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8" t="21545" r="10108" b="21201"/>
          <a:stretch/>
        </p:blipFill>
        <p:spPr>
          <a:xfrm>
            <a:off x="1666874" y="2600325"/>
            <a:ext cx="3295651" cy="1847850"/>
          </a:xfrm>
          <a:prstGeom prst="rect">
            <a:avLst/>
          </a:prstGeom>
        </p:spPr>
      </p:pic>
      <p:cxnSp>
        <p:nvCxnSpPr>
          <p:cNvPr id="37" name="直線矢印コネクタ 36"/>
          <p:cNvCxnSpPr/>
          <p:nvPr/>
        </p:nvCxnSpPr>
        <p:spPr>
          <a:xfrm flipV="1">
            <a:off x="16450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4975624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0679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104715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53547" y="5426765"/>
            <a:ext cx="10605053" cy="1240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三角関数の引数を２倍すると，周波数が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倍に、周期が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1/2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倍になります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  <a:blipFill>
                <a:blip r:embed="rId6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>
                <a:blip r:embed="rId7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>
                <a:blip r:embed="rId8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  <a:blipFill>
                <a:blip r:embed="rId10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コンテンツ プレースホルダー 2"/>
              <p:cNvSpPr txBox="1">
                <a:spLocks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  <a:blipFill>
                <a:blip r:embed="rId11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コンテンツ プレースホルダー 2"/>
              <p:cNvSpPr txBox="1">
                <a:spLocks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  <a:blipFill>
                <a:blip r:embed="rId12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50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20596" r="10239" b="20727"/>
          <a:stretch/>
        </p:blipFill>
        <p:spPr>
          <a:xfrm>
            <a:off x="7096125" y="2628899"/>
            <a:ext cx="3362325" cy="1924051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t="18976" r="10332" b="17771"/>
          <a:stretch/>
        </p:blipFill>
        <p:spPr>
          <a:xfrm>
            <a:off x="1657350" y="2581274"/>
            <a:ext cx="3248025" cy="2000251"/>
          </a:xfrm>
          <a:prstGeom prst="rect">
            <a:avLst/>
          </a:prstGeom>
        </p:spPr>
      </p:pic>
      <p:cxnSp>
        <p:nvCxnSpPr>
          <p:cNvPr id="37" name="直線矢印コネクタ 36"/>
          <p:cNvCxnSpPr/>
          <p:nvPr/>
        </p:nvCxnSpPr>
        <p:spPr>
          <a:xfrm flipV="1">
            <a:off x="16450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4918474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0679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104715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53547" y="5426765"/>
            <a:ext cx="10605053" cy="1240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三角関数の引数を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3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倍すると，周波数が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3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倍に、周期が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1/3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倍になります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  <a:blipFill>
                <a:blip r:embed="rId6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>
                <a:blip r:embed="rId7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>
                <a:blip r:embed="rId8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  <a:blipFill>
                <a:blip r:embed="rId10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コンテンツ プレースホルダー 2"/>
              <p:cNvSpPr txBox="1">
                <a:spLocks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  <a:blipFill>
                <a:blip r:embed="rId11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コンテンツ プレースホルダー 2"/>
              <p:cNvSpPr txBox="1">
                <a:spLocks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  <a:blipFill>
                <a:blip r:embed="rId12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63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図 8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2500" r="10744" b="12916"/>
          <a:stretch/>
        </p:blipFill>
        <p:spPr>
          <a:xfrm>
            <a:off x="6126715" y="438150"/>
            <a:ext cx="1966912" cy="862013"/>
          </a:xfrm>
          <a:prstGeom prst="rect">
            <a:avLst/>
          </a:prstGeom>
        </p:spPr>
      </p:pic>
      <p:pic>
        <p:nvPicPr>
          <p:cNvPr id="91" name="図 9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t="18127" r="10317" b="16354"/>
          <a:stretch/>
        </p:blipFill>
        <p:spPr>
          <a:xfrm>
            <a:off x="6126715" y="1581151"/>
            <a:ext cx="1971675" cy="757238"/>
          </a:xfrm>
          <a:prstGeom prst="rect">
            <a:avLst/>
          </a:prstGeom>
        </p:spPr>
      </p:pic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6" t="19560" r="10231" b="18631"/>
          <a:stretch/>
        </p:blipFill>
        <p:spPr>
          <a:xfrm>
            <a:off x="6121952" y="2660650"/>
            <a:ext cx="1978025" cy="714375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t="16479" r="10268" b="19239"/>
          <a:stretch/>
        </p:blipFill>
        <p:spPr>
          <a:xfrm>
            <a:off x="6126715" y="3690938"/>
            <a:ext cx="1976437" cy="742950"/>
          </a:xfrm>
          <a:prstGeom prst="rect">
            <a:avLst/>
          </a:prstGeom>
        </p:spPr>
      </p:pic>
      <p:pic>
        <p:nvPicPr>
          <p:cNvPr id="94" name="図 9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t="20010" r="10439" b="19004"/>
          <a:stretch/>
        </p:blipFill>
        <p:spPr>
          <a:xfrm>
            <a:off x="6126715" y="4791075"/>
            <a:ext cx="1971675" cy="704850"/>
          </a:xfrm>
          <a:prstGeom prst="rect">
            <a:avLst/>
          </a:prstGeom>
        </p:spPr>
      </p:pic>
      <p:pic>
        <p:nvPicPr>
          <p:cNvPr id="95" name="図 9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0" t="15195" r="10093" b="18462"/>
          <a:stretch/>
        </p:blipFill>
        <p:spPr>
          <a:xfrm>
            <a:off x="6117190" y="5805488"/>
            <a:ext cx="1981200" cy="766762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t="15689" r="10227" b="37718"/>
          <a:stretch/>
        </p:blipFill>
        <p:spPr>
          <a:xfrm>
            <a:off x="1989482" y="479425"/>
            <a:ext cx="1984376" cy="533400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14580" r="10705" b="20246"/>
          <a:stretch/>
        </p:blipFill>
        <p:spPr>
          <a:xfrm>
            <a:off x="1992657" y="1539875"/>
            <a:ext cx="1965326" cy="746125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20890" r="10590" b="19413"/>
          <a:stretch/>
        </p:blipFill>
        <p:spPr>
          <a:xfrm>
            <a:off x="1994245" y="2676524"/>
            <a:ext cx="1971675" cy="683420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t="21484" r="10353" b="21523"/>
          <a:stretch/>
        </p:blipFill>
        <p:spPr>
          <a:xfrm>
            <a:off x="1989482" y="3752851"/>
            <a:ext cx="1976438" cy="652464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0" t="21306" r="10284" b="20661"/>
          <a:stretch/>
        </p:blipFill>
        <p:spPr>
          <a:xfrm>
            <a:off x="1994244" y="4814887"/>
            <a:ext cx="1974056" cy="664369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18256" r="10703" b="19344"/>
          <a:stretch/>
        </p:blipFill>
        <p:spPr>
          <a:xfrm>
            <a:off x="1991863" y="5848350"/>
            <a:ext cx="1966914" cy="714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/>
              <p:cNvSpPr txBox="1">
                <a:spLocks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 txBox="1">
                <a:spLocks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2"/>
              <p:cNvSpPr txBox="1">
                <a:spLocks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コンテンツ プレースホルダー 2"/>
              <p:cNvSpPr txBox="1">
                <a:spLocks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グループ化 21"/>
          <p:cNvGrpSpPr/>
          <p:nvPr/>
        </p:nvGrpSpPr>
        <p:grpSpPr>
          <a:xfrm>
            <a:off x="1671839" y="393699"/>
            <a:ext cx="2590943" cy="952501"/>
            <a:chOff x="1130157" y="2173210"/>
            <a:chExt cx="4263776" cy="2732926"/>
          </a:xfrm>
        </p:grpSpPr>
        <p:cxnSp>
          <p:nvCxnSpPr>
            <p:cNvPr id="18" name="直線矢印コネクタ 17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22"/>
          <p:cNvGrpSpPr/>
          <p:nvPr/>
        </p:nvGrpSpPr>
        <p:grpSpPr>
          <a:xfrm>
            <a:off x="1671839" y="1460499"/>
            <a:ext cx="2590943" cy="952501"/>
            <a:chOff x="1130157" y="2173210"/>
            <a:chExt cx="4263776" cy="2732926"/>
          </a:xfrm>
        </p:grpSpPr>
        <p:cxnSp>
          <p:nvCxnSpPr>
            <p:cNvPr id="24" name="直線矢印コネクタ 2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グループ化 27"/>
          <p:cNvGrpSpPr/>
          <p:nvPr/>
        </p:nvGrpSpPr>
        <p:grpSpPr>
          <a:xfrm>
            <a:off x="1671839" y="2527299"/>
            <a:ext cx="2590943" cy="952501"/>
            <a:chOff x="1130157" y="2173210"/>
            <a:chExt cx="4263776" cy="2732926"/>
          </a:xfrm>
        </p:grpSpPr>
        <p:cxnSp>
          <p:nvCxnSpPr>
            <p:cNvPr id="29" name="直線矢印コネクタ 2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/>
        </p:nvGrpSpPr>
        <p:grpSpPr>
          <a:xfrm>
            <a:off x="1671839" y="3594099"/>
            <a:ext cx="2590943" cy="952501"/>
            <a:chOff x="1130157" y="2173210"/>
            <a:chExt cx="4263776" cy="2732926"/>
          </a:xfrm>
        </p:grpSpPr>
        <p:cxnSp>
          <p:nvCxnSpPr>
            <p:cNvPr id="34" name="直線矢印コネクタ 3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グループ化 37"/>
          <p:cNvGrpSpPr/>
          <p:nvPr/>
        </p:nvGrpSpPr>
        <p:grpSpPr>
          <a:xfrm>
            <a:off x="1671839" y="4660899"/>
            <a:ext cx="2590943" cy="952501"/>
            <a:chOff x="1130157" y="2173210"/>
            <a:chExt cx="4263776" cy="2732926"/>
          </a:xfrm>
        </p:grpSpPr>
        <p:cxnSp>
          <p:nvCxnSpPr>
            <p:cNvPr id="39" name="直線矢印コネクタ 3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グループ化 42"/>
          <p:cNvGrpSpPr/>
          <p:nvPr/>
        </p:nvGrpSpPr>
        <p:grpSpPr>
          <a:xfrm>
            <a:off x="1671839" y="5727699"/>
            <a:ext cx="2590943" cy="952501"/>
            <a:chOff x="1130157" y="2173210"/>
            <a:chExt cx="4263776" cy="2732926"/>
          </a:xfrm>
        </p:grpSpPr>
        <p:cxnSp>
          <p:nvCxnSpPr>
            <p:cNvPr id="44" name="直線矢印コネクタ 4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グループ化 59"/>
          <p:cNvGrpSpPr/>
          <p:nvPr/>
        </p:nvGrpSpPr>
        <p:grpSpPr>
          <a:xfrm>
            <a:off x="5804309" y="393699"/>
            <a:ext cx="2590943" cy="952501"/>
            <a:chOff x="1130157" y="2173210"/>
            <a:chExt cx="4263776" cy="2732926"/>
          </a:xfrm>
        </p:grpSpPr>
        <p:cxnSp>
          <p:nvCxnSpPr>
            <p:cNvPr id="61" name="直線矢印コネクタ 6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グループ化 64"/>
          <p:cNvGrpSpPr/>
          <p:nvPr/>
        </p:nvGrpSpPr>
        <p:grpSpPr>
          <a:xfrm>
            <a:off x="5804309" y="1460499"/>
            <a:ext cx="2590943" cy="952501"/>
            <a:chOff x="1130157" y="2173210"/>
            <a:chExt cx="4263776" cy="2732926"/>
          </a:xfrm>
        </p:grpSpPr>
        <p:cxnSp>
          <p:nvCxnSpPr>
            <p:cNvPr id="66" name="直線矢印コネクタ 6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グループ化 69"/>
          <p:cNvGrpSpPr/>
          <p:nvPr/>
        </p:nvGrpSpPr>
        <p:grpSpPr>
          <a:xfrm>
            <a:off x="5804309" y="2527299"/>
            <a:ext cx="2590943" cy="952501"/>
            <a:chOff x="1130157" y="2173210"/>
            <a:chExt cx="4263776" cy="2732926"/>
          </a:xfrm>
        </p:grpSpPr>
        <p:cxnSp>
          <p:nvCxnSpPr>
            <p:cNvPr id="71" name="直線矢印コネクタ 7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グループ化 74"/>
          <p:cNvGrpSpPr/>
          <p:nvPr/>
        </p:nvGrpSpPr>
        <p:grpSpPr>
          <a:xfrm>
            <a:off x="5804309" y="3594099"/>
            <a:ext cx="2590943" cy="952501"/>
            <a:chOff x="1130157" y="2173210"/>
            <a:chExt cx="4263776" cy="2732926"/>
          </a:xfrm>
        </p:grpSpPr>
        <p:cxnSp>
          <p:nvCxnSpPr>
            <p:cNvPr id="76" name="直線矢印コネクタ 7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グループ化 79"/>
          <p:cNvGrpSpPr/>
          <p:nvPr/>
        </p:nvGrpSpPr>
        <p:grpSpPr>
          <a:xfrm>
            <a:off x="5804309" y="4660899"/>
            <a:ext cx="2590943" cy="952501"/>
            <a:chOff x="1130157" y="2173210"/>
            <a:chExt cx="4263776" cy="2732926"/>
          </a:xfrm>
        </p:grpSpPr>
        <p:cxnSp>
          <p:nvCxnSpPr>
            <p:cNvPr id="81" name="直線矢印コネクタ 8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矢印コネクタ 8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グループ化 84"/>
          <p:cNvGrpSpPr/>
          <p:nvPr/>
        </p:nvGrpSpPr>
        <p:grpSpPr>
          <a:xfrm>
            <a:off x="5804309" y="5727699"/>
            <a:ext cx="2590943" cy="952501"/>
            <a:chOff x="1130157" y="2173210"/>
            <a:chExt cx="4263776" cy="2732926"/>
          </a:xfrm>
        </p:grpSpPr>
        <p:cxnSp>
          <p:nvCxnSpPr>
            <p:cNvPr id="86" name="直線矢印コネクタ 8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コンテンツ プレースホルダー 2"/>
          <p:cNvSpPr txBox="1">
            <a:spLocks/>
          </p:cNvSpPr>
          <p:nvPr/>
        </p:nvSpPr>
        <p:spPr>
          <a:xfrm>
            <a:off x="8905461" y="581622"/>
            <a:ext cx="3018182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 dirty="0"/>
              <a:t>こんな感じで基本周波数の整数倍の波を考える</a:t>
            </a:r>
          </a:p>
        </p:txBody>
      </p:sp>
    </p:spTree>
    <p:extLst>
      <p:ext uri="{BB962C8B-B14F-4D97-AF65-F5344CB8AC3E}">
        <p14:creationId xmlns:p14="http://schemas.microsoft.com/office/powerpoint/2010/main" val="429230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図 8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2500" r="10744" b="12916"/>
          <a:stretch/>
        </p:blipFill>
        <p:spPr>
          <a:xfrm>
            <a:off x="6126715" y="438150"/>
            <a:ext cx="1966912" cy="862013"/>
          </a:xfrm>
          <a:prstGeom prst="rect">
            <a:avLst/>
          </a:prstGeom>
        </p:spPr>
      </p:pic>
      <p:pic>
        <p:nvPicPr>
          <p:cNvPr id="91" name="図 9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t="18127" r="10317" b="16354"/>
          <a:stretch/>
        </p:blipFill>
        <p:spPr>
          <a:xfrm>
            <a:off x="6126715" y="1838325"/>
            <a:ext cx="1971675" cy="242890"/>
          </a:xfrm>
          <a:prstGeom prst="rect">
            <a:avLst/>
          </a:prstGeom>
        </p:spPr>
      </p:pic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6" t="19560" r="10231" b="18631"/>
          <a:stretch/>
        </p:blipFill>
        <p:spPr>
          <a:xfrm>
            <a:off x="6121952" y="2952751"/>
            <a:ext cx="1978025" cy="130174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t="16479" r="10268" b="19239"/>
          <a:stretch/>
        </p:blipFill>
        <p:spPr>
          <a:xfrm>
            <a:off x="6126715" y="3933825"/>
            <a:ext cx="1976437" cy="257176"/>
          </a:xfrm>
          <a:prstGeom prst="rect">
            <a:avLst/>
          </a:prstGeom>
        </p:spPr>
      </p:pic>
      <p:pic>
        <p:nvPicPr>
          <p:cNvPr id="94" name="図 9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t="20010" r="10439" b="19004"/>
          <a:stretch/>
        </p:blipFill>
        <p:spPr>
          <a:xfrm>
            <a:off x="6126715" y="5048250"/>
            <a:ext cx="1971675" cy="190500"/>
          </a:xfrm>
          <a:prstGeom prst="rect">
            <a:avLst/>
          </a:prstGeom>
        </p:spPr>
      </p:pic>
      <p:pic>
        <p:nvPicPr>
          <p:cNvPr id="95" name="図 9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0" t="15195" r="10093" b="18462"/>
          <a:stretch/>
        </p:blipFill>
        <p:spPr>
          <a:xfrm>
            <a:off x="6117190" y="6067425"/>
            <a:ext cx="1981200" cy="242888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t="15689" r="10227" b="37718"/>
          <a:stretch/>
        </p:blipFill>
        <p:spPr>
          <a:xfrm>
            <a:off x="1989482" y="752475"/>
            <a:ext cx="1984376" cy="260350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14580" r="10705" b="20246"/>
          <a:stretch/>
        </p:blipFill>
        <p:spPr>
          <a:xfrm>
            <a:off x="1992657" y="1804989"/>
            <a:ext cx="1965326" cy="215898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20890" r="10590" b="19413"/>
          <a:stretch/>
        </p:blipFill>
        <p:spPr>
          <a:xfrm>
            <a:off x="1994245" y="2771775"/>
            <a:ext cx="1971675" cy="492918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t="21484" r="10353" b="21523"/>
          <a:stretch/>
        </p:blipFill>
        <p:spPr>
          <a:xfrm>
            <a:off x="1989482" y="4019550"/>
            <a:ext cx="1976438" cy="119066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0" t="21306" r="10284" b="20661"/>
          <a:stretch/>
        </p:blipFill>
        <p:spPr>
          <a:xfrm>
            <a:off x="1994244" y="5095876"/>
            <a:ext cx="1974056" cy="102392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18256" r="10703" b="19344"/>
          <a:stretch/>
        </p:blipFill>
        <p:spPr>
          <a:xfrm>
            <a:off x="1991863" y="6143625"/>
            <a:ext cx="1966914" cy="123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/>
              <p:cNvSpPr txBox="1">
                <a:spLocks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 txBox="1">
                <a:spLocks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0.7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2"/>
              <p:cNvSpPr txBox="1">
                <a:spLocks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コンテンツ プレースホルダー 2"/>
              <p:cNvSpPr txBox="1">
                <a:spLocks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グループ化 21"/>
          <p:cNvGrpSpPr/>
          <p:nvPr/>
        </p:nvGrpSpPr>
        <p:grpSpPr>
          <a:xfrm>
            <a:off x="1671839" y="393699"/>
            <a:ext cx="2590943" cy="952501"/>
            <a:chOff x="1130157" y="2173210"/>
            <a:chExt cx="4263776" cy="2732926"/>
          </a:xfrm>
        </p:grpSpPr>
        <p:cxnSp>
          <p:nvCxnSpPr>
            <p:cNvPr id="18" name="直線矢印コネクタ 17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22"/>
          <p:cNvGrpSpPr/>
          <p:nvPr/>
        </p:nvGrpSpPr>
        <p:grpSpPr>
          <a:xfrm>
            <a:off x="1671839" y="1460499"/>
            <a:ext cx="2590943" cy="952501"/>
            <a:chOff x="1130157" y="2173210"/>
            <a:chExt cx="4263776" cy="2732926"/>
          </a:xfrm>
        </p:grpSpPr>
        <p:cxnSp>
          <p:nvCxnSpPr>
            <p:cNvPr id="24" name="直線矢印コネクタ 2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グループ化 27"/>
          <p:cNvGrpSpPr/>
          <p:nvPr/>
        </p:nvGrpSpPr>
        <p:grpSpPr>
          <a:xfrm>
            <a:off x="1671839" y="2527299"/>
            <a:ext cx="2590943" cy="952501"/>
            <a:chOff x="1130157" y="2173210"/>
            <a:chExt cx="4263776" cy="2732926"/>
          </a:xfrm>
        </p:grpSpPr>
        <p:cxnSp>
          <p:nvCxnSpPr>
            <p:cNvPr id="29" name="直線矢印コネクタ 2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/>
        </p:nvGrpSpPr>
        <p:grpSpPr>
          <a:xfrm>
            <a:off x="1671839" y="3594099"/>
            <a:ext cx="2590943" cy="952501"/>
            <a:chOff x="1130157" y="2173210"/>
            <a:chExt cx="4263776" cy="2732926"/>
          </a:xfrm>
        </p:grpSpPr>
        <p:cxnSp>
          <p:nvCxnSpPr>
            <p:cNvPr id="34" name="直線矢印コネクタ 3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グループ化 37"/>
          <p:cNvGrpSpPr/>
          <p:nvPr/>
        </p:nvGrpSpPr>
        <p:grpSpPr>
          <a:xfrm>
            <a:off x="1671839" y="4660899"/>
            <a:ext cx="2590943" cy="952501"/>
            <a:chOff x="1130157" y="2173210"/>
            <a:chExt cx="4263776" cy="2732926"/>
          </a:xfrm>
        </p:grpSpPr>
        <p:cxnSp>
          <p:nvCxnSpPr>
            <p:cNvPr id="39" name="直線矢印コネクタ 3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グループ化 42"/>
          <p:cNvGrpSpPr/>
          <p:nvPr/>
        </p:nvGrpSpPr>
        <p:grpSpPr>
          <a:xfrm>
            <a:off x="1671839" y="5727699"/>
            <a:ext cx="2590943" cy="952501"/>
            <a:chOff x="1130157" y="2173210"/>
            <a:chExt cx="4263776" cy="2732926"/>
          </a:xfrm>
        </p:grpSpPr>
        <p:cxnSp>
          <p:nvCxnSpPr>
            <p:cNvPr id="44" name="直線矢印コネクタ 4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グループ化 59"/>
          <p:cNvGrpSpPr/>
          <p:nvPr/>
        </p:nvGrpSpPr>
        <p:grpSpPr>
          <a:xfrm>
            <a:off x="5804309" y="393699"/>
            <a:ext cx="2590943" cy="952501"/>
            <a:chOff x="1130157" y="2173210"/>
            <a:chExt cx="4263776" cy="2732926"/>
          </a:xfrm>
        </p:grpSpPr>
        <p:cxnSp>
          <p:nvCxnSpPr>
            <p:cNvPr id="61" name="直線矢印コネクタ 6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グループ化 64"/>
          <p:cNvGrpSpPr/>
          <p:nvPr/>
        </p:nvGrpSpPr>
        <p:grpSpPr>
          <a:xfrm>
            <a:off x="5804309" y="1460499"/>
            <a:ext cx="2590943" cy="952501"/>
            <a:chOff x="1130157" y="2173210"/>
            <a:chExt cx="4263776" cy="2732926"/>
          </a:xfrm>
        </p:grpSpPr>
        <p:cxnSp>
          <p:nvCxnSpPr>
            <p:cNvPr id="66" name="直線矢印コネクタ 6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グループ化 69"/>
          <p:cNvGrpSpPr/>
          <p:nvPr/>
        </p:nvGrpSpPr>
        <p:grpSpPr>
          <a:xfrm>
            <a:off x="5804309" y="2527299"/>
            <a:ext cx="2590943" cy="952501"/>
            <a:chOff x="1130157" y="2173210"/>
            <a:chExt cx="4263776" cy="2732926"/>
          </a:xfrm>
        </p:grpSpPr>
        <p:cxnSp>
          <p:nvCxnSpPr>
            <p:cNvPr id="71" name="直線矢印コネクタ 7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グループ化 74"/>
          <p:cNvGrpSpPr/>
          <p:nvPr/>
        </p:nvGrpSpPr>
        <p:grpSpPr>
          <a:xfrm>
            <a:off x="5804309" y="3594099"/>
            <a:ext cx="2590943" cy="952501"/>
            <a:chOff x="1130157" y="2173210"/>
            <a:chExt cx="4263776" cy="2732926"/>
          </a:xfrm>
        </p:grpSpPr>
        <p:cxnSp>
          <p:nvCxnSpPr>
            <p:cNvPr id="76" name="直線矢印コネクタ 7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グループ化 79"/>
          <p:cNvGrpSpPr/>
          <p:nvPr/>
        </p:nvGrpSpPr>
        <p:grpSpPr>
          <a:xfrm>
            <a:off x="5804309" y="4660899"/>
            <a:ext cx="2590943" cy="952501"/>
            <a:chOff x="1130157" y="2173210"/>
            <a:chExt cx="4263776" cy="2732926"/>
          </a:xfrm>
        </p:grpSpPr>
        <p:cxnSp>
          <p:nvCxnSpPr>
            <p:cNvPr id="81" name="直線矢印コネクタ 8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矢印コネクタ 8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グループ化 84"/>
          <p:cNvGrpSpPr/>
          <p:nvPr/>
        </p:nvGrpSpPr>
        <p:grpSpPr>
          <a:xfrm>
            <a:off x="5804309" y="5727699"/>
            <a:ext cx="2590943" cy="952501"/>
            <a:chOff x="1130157" y="2173210"/>
            <a:chExt cx="4263776" cy="2732926"/>
          </a:xfrm>
        </p:grpSpPr>
        <p:cxnSp>
          <p:nvCxnSpPr>
            <p:cNvPr id="86" name="直線矢印コネクタ 8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コンテンツ プレースホルダー 2"/>
          <p:cNvSpPr txBox="1">
            <a:spLocks/>
          </p:cNvSpPr>
          <p:nvPr/>
        </p:nvSpPr>
        <p:spPr>
          <a:xfrm>
            <a:off x="8905461" y="581621"/>
            <a:ext cx="3018182" cy="3424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 dirty="0"/>
              <a:t>こんな感じで基本周波数の整数倍の波を考える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それぞれを定数倍する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（今回はランダムに）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で、それを全部足し合わせてみる</a:t>
            </a:r>
          </a:p>
        </p:txBody>
      </p:sp>
    </p:spTree>
    <p:extLst>
      <p:ext uri="{BB962C8B-B14F-4D97-AF65-F5344CB8AC3E}">
        <p14:creationId xmlns:p14="http://schemas.microsoft.com/office/powerpoint/2010/main" val="85864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177800" y="152400"/>
                <a:ext cx="12103100" cy="2019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0.7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.0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400" dirty="0"/>
                  <a:t> </a:t>
                </a:r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" y="152400"/>
                <a:ext cx="12103100" cy="2019300"/>
              </a:xfrm>
              <a:prstGeom prst="rect">
                <a:avLst/>
              </a:prstGeom>
              <a:blipFill rotWithShape="0">
                <a:blip r:embed="rId2"/>
                <a:stretch>
                  <a:fillRect l="-1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2" y="1450974"/>
            <a:ext cx="5600708" cy="420053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92" y="1450974"/>
            <a:ext cx="5600708" cy="4200531"/>
          </a:xfrm>
          <a:prstGeom prst="rect">
            <a:avLst/>
          </a:prstGeom>
        </p:spPr>
      </p:pic>
      <p:sp>
        <p:nvSpPr>
          <p:cNvPr id="19" name="右矢印 18"/>
          <p:cNvSpPr/>
          <p:nvPr/>
        </p:nvSpPr>
        <p:spPr>
          <a:xfrm>
            <a:off x="5816600" y="2933700"/>
            <a:ext cx="1016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/>
              <a:t>和</a:t>
            </a:r>
          </a:p>
        </p:txBody>
      </p:sp>
    </p:spTree>
    <p:extLst>
      <p:ext uri="{BB962C8B-B14F-4D97-AF65-F5344CB8AC3E}">
        <p14:creationId xmlns:p14="http://schemas.microsoft.com/office/powerpoint/2010/main" val="37865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0193" y="43152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フーリエ級数のとても簡単な説明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6" t="11413" r="10386" b="13908"/>
          <a:stretch/>
        </p:blipFill>
        <p:spPr>
          <a:xfrm>
            <a:off x="1106805" y="2998095"/>
            <a:ext cx="4290060" cy="3136900"/>
          </a:xfrm>
          <a:prstGeom prst="rect">
            <a:avLst/>
          </a:prstGeom>
        </p:spPr>
      </p:pic>
      <p:sp>
        <p:nvSpPr>
          <p:cNvPr id="5" name="右矢印 4"/>
          <p:cNvSpPr/>
          <p:nvPr/>
        </p:nvSpPr>
        <p:spPr>
          <a:xfrm>
            <a:off x="6181725" y="3861694"/>
            <a:ext cx="1016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7375525" y="3239394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3239394"/>
                <a:ext cx="1758027" cy="381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7375525" y="3662727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3662727"/>
                <a:ext cx="1758027" cy="381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2"/>
              <p:cNvSpPr txBox="1">
                <a:spLocks/>
              </p:cNvSpPr>
              <p:nvPr/>
            </p:nvSpPr>
            <p:spPr>
              <a:xfrm>
                <a:off x="7375525" y="408606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0.7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4086060"/>
                <a:ext cx="1758027" cy="381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コンテンツ プレースホルダー 2"/>
              <p:cNvSpPr txBox="1">
                <a:spLocks/>
              </p:cNvSpPr>
              <p:nvPr/>
            </p:nvSpPr>
            <p:spPr>
              <a:xfrm>
                <a:off x="7375525" y="450939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4509393"/>
                <a:ext cx="1758027" cy="381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7375525" y="49327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4932726"/>
                <a:ext cx="1758027" cy="381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7375525" y="535605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5356059"/>
                <a:ext cx="1758027" cy="381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9108892" y="3277494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0.0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3277494"/>
                <a:ext cx="1758027" cy="381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9108892" y="3693207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3693207"/>
                <a:ext cx="1758027" cy="381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9108892" y="410892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4108920"/>
                <a:ext cx="1758027" cy="381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コンテンツ プレースホルダー 2"/>
              <p:cNvSpPr txBox="1">
                <a:spLocks/>
              </p:cNvSpPr>
              <p:nvPr/>
            </p:nvSpPr>
            <p:spPr>
              <a:xfrm>
                <a:off x="9108892" y="452463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4524633"/>
                <a:ext cx="1758027" cy="381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コンテンツ プレースホルダー 2"/>
              <p:cNvSpPr txBox="1">
                <a:spLocks/>
              </p:cNvSpPr>
              <p:nvPr/>
            </p:nvSpPr>
            <p:spPr>
              <a:xfrm>
                <a:off x="9108892" y="494034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4940346"/>
                <a:ext cx="1758027" cy="381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コンテンツ プレースホルダー 2"/>
              <p:cNvSpPr txBox="1">
                <a:spLocks/>
              </p:cNvSpPr>
              <p:nvPr/>
            </p:nvSpPr>
            <p:spPr>
              <a:xfrm>
                <a:off x="9108892" y="535605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5356059"/>
                <a:ext cx="1758027" cy="381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106805" y="854802"/>
                <a:ext cx="9463415" cy="182099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[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-T/2,T/2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]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の周期関数 </a:t>
                </a:r>
                <a:r>
                  <a:rPr lang="en-US" altLang="ja-JP" sz="2400" i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f </a:t>
                </a:r>
                <a:r>
                  <a:rPr lang="ja-JP" altLang="en-US" sz="240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，周波数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(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k</a:t>
                </a:r>
                <a:r>
                  <a:rPr lang="ja-JP" altLang="en-US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＝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0,1,2,…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)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の三角関数の重ね合わせで表現できる （</a:t>
                </a:r>
                <a:r>
                  <a:rPr lang="ja-JP" altLang="en-US" sz="1800" b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証明など詳細は信号処理の講義へ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周期関数を受け取ると，この周期関数から重ね合わせに必要な各関数の係数を推定できる（</a:t>
                </a:r>
                <a:r>
                  <a:rPr lang="ja-JP" altLang="en-US" sz="1800" b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どうやって？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kumimoji="1"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6805" y="854802"/>
                <a:ext cx="9463415" cy="1820996"/>
              </a:xfrm>
              <a:blipFill>
                <a:blip r:embed="rId15"/>
                <a:stretch>
                  <a:fillRect l="-1031" t="-3344" r="-838" b="-13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グループ化 27"/>
          <p:cNvGrpSpPr/>
          <p:nvPr/>
        </p:nvGrpSpPr>
        <p:grpSpPr>
          <a:xfrm>
            <a:off x="504681" y="2898004"/>
            <a:ext cx="5191269" cy="3402090"/>
            <a:chOff x="-4419743" y="2998710"/>
            <a:chExt cx="4062519" cy="2732926"/>
          </a:xfrm>
        </p:grpSpPr>
        <p:cxnSp>
          <p:nvCxnSpPr>
            <p:cNvPr id="20" name="直線矢印コネクタ 19"/>
            <p:cNvCxnSpPr/>
            <p:nvPr/>
          </p:nvCxnSpPr>
          <p:spPr>
            <a:xfrm flipV="1">
              <a:off x="-3964484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V="1">
              <a:off x="-574276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>
              <a:off x="-4419743" y="4380358"/>
              <a:ext cx="40625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/>
            <p:nvPr/>
          </p:nvCxnSpPr>
          <p:spPr>
            <a:xfrm flipV="1">
              <a:off x="-2266551" y="2998710"/>
              <a:ext cx="0" cy="27329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568283" y="4675037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83" y="4675037"/>
                <a:ext cx="958064" cy="446343"/>
              </a:xfrm>
              <a:prstGeom prst="rect">
                <a:avLst/>
              </a:prstGeom>
              <a:blipFill>
                <a:blip r:embed="rId16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2621283" y="2699372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3" y="2699372"/>
                <a:ext cx="958064" cy="446343"/>
              </a:xfrm>
              <a:prstGeom prst="rect">
                <a:avLst/>
              </a:prstGeom>
              <a:blipFill>
                <a:blip r:embed="rId17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5170926" y="4597872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926" y="4597872"/>
                <a:ext cx="958064" cy="4463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833878" y="4658199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878" y="4658199"/>
                <a:ext cx="958064" cy="446343"/>
              </a:xfrm>
              <a:prstGeom prst="rect">
                <a:avLst/>
              </a:prstGeom>
              <a:blipFill>
                <a:blip r:embed="rId19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6736465" y="5802736"/>
                <a:ext cx="502341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『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この元信号の中には，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の成分が</a:t>
                </a: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0.7</a:t>
                </a:r>
                <a:r>
                  <a:rPr lang="ja-JP" altLang="en-US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だけ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含まれている</a:t>
                </a: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というのが分かる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65" y="5802736"/>
                <a:ext cx="5023413" cy="646331"/>
              </a:xfrm>
              <a:prstGeom prst="rect">
                <a:avLst/>
              </a:prstGeom>
              <a:blipFill>
                <a:blip r:embed="rId20"/>
                <a:stretch>
                  <a:fillRect l="-971" t="-4717" b="-141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18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0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フーリエ級数のとても簡単な説明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774701"/>
                <a:ext cx="9715501" cy="56515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合成後の周期関数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を受け取ると，この合成後の波から合成前の各関数の係数を推定する </a:t>
                </a:r>
                <a:r>
                  <a:rPr lang="ja-JP" altLang="en-US" sz="2400" b="1" dirty="0">
                    <a:solidFill>
                      <a:srgbClr val="FF00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←どうやって？？</a:t>
                </a:r>
                <a:endParaRPr lang="en-US" altLang="ja-JP" sz="2400" b="1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例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の係数を知りたい場合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…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1)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に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を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掛けた関数を作る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　　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kumimoji="1"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2) </a:t>
                </a:r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係数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もかける</a:t>
                </a:r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ja-JP" sz="2000" b="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kumimoji="1"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kumimoji="1"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3) </a:t>
                </a:r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これを周期分だけ積分すると係数が得られる</a:t>
                </a:r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000" i="1" dirty="0">
                          <a:latin typeface="Cambria Math" panose="02040503050406030204" pitchFamily="18" charset="0"/>
                        </a:rPr>
                        <m:t>係数</m:t>
                      </m:r>
                      <m:r>
                        <a:rPr lang="en-US" altLang="ja-JP" sz="20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kumimoji="1"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774701"/>
                <a:ext cx="9715501" cy="5651500"/>
              </a:xfrm>
              <a:blipFill>
                <a:blip r:embed="rId2"/>
                <a:stretch>
                  <a:fillRect l="-941" t="-8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6" t="11413" r="10386" b="13908"/>
          <a:stretch/>
        </p:blipFill>
        <p:spPr>
          <a:xfrm>
            <a:off x="7371080" y="2921001"/>
            <a:ext cx="4290060" cy="3136900"/>
          </a:xfrm>
          <a:prstGeom prst="rect">
            <a:avLst/>
          </a:prstGeom>
        </p:spPr>
      </p:pic>
      <p:grpSp>
        <p:nvGrpSpPr>
          <p:cNvPr id="5" name="グループ化 4"/>
          <p:cNvGrpSpPr/>
          <p:nvPr/>
        </p:nvGrpSpPr>
        <p:grpSpPr>
          <a:xfrm>
            <a:off x="6768956" y="2820910"/>
            <a:ext cx="5191269" cy="3402090"/>
            <a:chOff x="-4419743" y="2998710"/>
            <a:chExt cx="4062519" cy="2732926"/>
          </a:xfrm>
        </p:grpSpPr>
        <p:cxnSp>
          <p:nvCxnSpPr>
            <p:cNvPr id="6" name="直線矢印コネクタ 5"/>
            <p:cNvCxnSpPr/>
            <p:nvPr/>
          </p:nvCxnSpPr>
          <p:spPr>
            <a:xfrm flipV="1">
              <a:off x="-3964484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-574276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/>
            <p:cNvCxnSpPr/>
            <p:nvPr/>
          </p:nvCxnSpPr>
          <p:spPr>
            <a:xfrm>
              <a:off x="-4419743" y="4380358"/>
              <a:ext cx="40625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/>
            <p:cNvCxnSpPr/>
            <p:nvPr/>
          </p:nvCxnSpPr>
          <p:spPr>
            <a:xfrm flipV="1">
              <a:off x="-2266551" y="2998710"/>
              <a:ext cx="0" cy="27329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コンテンツ プレースホルダー 2"/>
              <p:cNvSpPr txBox="1">
                <a:spLocks/>
              </p:cNvSpPr>
              <p:nvPr/>
            </p:nvSpPr>
            <p:spPr>
              <a:xfrm>
                <a:off x="6832558" y="45979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558" y="4597943"/>
                <a:ext cx="958064" cy="446343"/>
              </a:xfrm>
              <a:prstGeom prst="rect">
                <a:avLst/>
              </a:prstGeom>
              <a:blipFill>
                <a:blip r:embed="rId4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8871621" y="2691396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621" y="2691396"/>
                <a:ext cx="958064" cy="446343"/>
              </a:xfrm>
              <a:prstGeom prst="rect">
                <a:avLst/>
              </a:prstGeom>
              <a:blipFill>
                <a:blip r:embed="rId5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11435201" y="4520778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5201" y="4520778"/>
                <a:ext cx="958064" cy="4463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11098153" y="4581105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153" y="4581105"/>
                <a:ext cx="958064" cy="446343"/>
              </a:xfrm>
              <a:prstGeom prst="rect">
                <a:avLst/>
              </a:prstGeom>
              <a:blipFill>
                <a:blip r:embed="rId7"/>
                <a:stretch>
                  <a:fillRect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60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9911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、フーリエ級数で表現できる．</a:t>
                </a:r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991101" cy="2205021"/>
              </a:xfrm>
              <a:blipFill>
                <a:blip r:embed="rId3"/>
                <a:stretch>
                  <a:fillRect l="-18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457199" y="3038621"/>
                <a:ext cx="5018618" cy="367844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</m:oMath>
                  </m:oMathPara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ja-JP" sz="2000" b="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基本周波数 </a:t>
                </a:r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038621"/>
                <a:ext cx="5018618" cy="3678443"/>
              </a:xfrm>
              <a:prstGeom prst="rect">
                <a:avLst/>
              </a:prstGeom>
              <a:blipFill>
                <a:blip r:embed="rId4"/>
                <a:stretch>
                  <a:fillRect b="-18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フリーフォーム 21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5664889" y="5586608"/>
            <a:ext cx="6265521" cy="1656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天下り的な説明で済みません．ここではそういう事実があると知っておいてください．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詳細な導出と証明は，信号処理の講義，または，</a:t>
            </a:r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『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これなら分かる応用数学教室（金谷健一著）</a:t>
            </a:r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』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を参照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lang="ja-JP" altLang="en-US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819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、フーリエ級数で表現できる．</a:t>
                </a:r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645766" y="2749498"/>
                <a:ext cx="3839608" cy="36463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108000" bIns="0" rtlCol="0">
                <a:spAutoFit/>
              </a:bodyPr>
              <a:lstStyle/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ja-JP" sz="2400" b="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:endParaRPr lang="en-US" altLang="ja-JP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                                            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6" y="2749498"/>
                <a:ext cx="3839608" cy="3646319"/>
              </a:xfrm>
              <a:prstGeom prst="rect">
                <a:avLst/>
              </a:prstGeom>
              <a:blipFill>
                <a:blip r:embed="rId4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フリーフォーム 13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4952956" y="3948198"/>
                <a:ext cx="1338828" cy="1195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基本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周波数</m:t>
                    </m:r>
                  </m:oMath>
                </a14:m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56" y="3948198"/>
                <a:ext cx="1338828" cy="1195712"/>
              </a:xfrm>
              <a:prstGeom prst="rect">
                <a:avLst/>
              </a:prstGeom>
              <a:blipFill>
                <a:blip r:embed="rId7"/>
                <a:stretch>
                  <a:fillRect l="-3636" t="-2551" r="-1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6331681" y="2633918"/>
            <a:ext cx="5732405" cy="1294935"/>
            <a:chOff x="6110268" y="2907040"/>
            <a:chExt cx="5732405" cy="2295140"/>
          </a:xfrm>
        </p:grpSpPr>
        <p:sp>
          <p:nvSpPr>
            <p:cNvPr id="13" name="フリーフォーム 12"/>
            <p:cNvSpPr/>
            <p:nvPr/>
          </p:nvSpPr>
          <p:spPr>
            <a:xfrm rot="10800000">
              <a:off x="6807905" y="3277147"/>
              <a:ext cx="4666546" cy="1580925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110268" y="4080974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グループ化 23"/>
          <p:cNvGrpSpPr/>
          <p:nvPr/>
        </p:nvGrpSpPr>
        <p:grpSpPr>
          <a:xfrm>
            <a:off x="7019701" y="2842736"/>
            <a:ext cx="4693181" cy="904160"/>
            <a:chOff x="6724732" y="3024240"/>
            <a:chExt cx="4693181" cy="1037932"/>
          </a:xfrm>
        </p:grpSpPr>
        <p:sp>
          <p:nvSpPr>
            <p:cNvPr id="22" name="フリーフォーム 21"/>
            <p:cNvSpPr/>
            <p:nvPr/>
          </p:nvSpPr>
          <p:spPr>
            <a:xfrm>
              <a:off x="6724732" y="3551290"/>
              <a:ext cx="2337331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3" name="フリーフォーム 22"/>
            <p:cNvSpPr/>
            <p:nvPr/>
          </p:nvSpPr>
          <p:spPr>
            <a:xfrm rot="10800000">
              <a:off x="9080582" y="3024240"/>
              <a:ext cx="2337331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/>
              <p:cNvSpPr/>
              <p:nvPr/>
            </p:nvSpPr>
            <p:spPr>
              <a:xfrm>
                <a:off x="7454020" y="2656439"/>
                <a:ext cx="1110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020" y="2656439"/>
                <a:ext cx="11103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正方形/長方形 26"/>
              <p:cNvSpPr/>
              <p:nvPr/>
            </p:nvSpPr>
            <p:spPr>
              <a:xfrm>
                <a:off x="10010971" y="2413425"/>
                <a:ext cx="10799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7" name="正方形/長方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971" y="2413425"/>
                <a:ext cx="10799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グループ化 27"/>
          <p:cNvGrpSpPr/>
          <p:nvPr/>
        </p:nvGrpSpPr>
        <p:grpSpPr>
          <a:xfrm>
            <a:off x="6331681" y="3902997"/>
            <a:ext cx="5732405" cy="1294935"/>
            <a:chOff x="6110268" y="2907040"/>
            <a:chExt cx="5732405" cy="229514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6672970" y="4677993"/>
                <a:ext cx="1110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70" y="4677993"/>
                <a:ext cx="111036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/>
              <p:cNvSpPr/>
              <p:nvPr/>
            </p:nvSpPr>
            <p:spPr>
              <a:xfrm>
                <a:off x="8086921" y="3920628"/>
                <a:ext cx="10799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8" name="正方形/長方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921" y="3920628"/>
                <a:ext cx="107991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グループ化 48"/>
          <p:cNvGrpSpPr/>
          <p:nvPr/>
        </p:nvGrpSpPr>
        <p:grpSpPr>
          <a:xfrm>
            <a:off x="7033823" y="4111814"/>
            <a:ext cx="4684645" cy="904160"/>
            <a:chOff x="6738854" y="4481081"/>
            <a:chExt cx="4684645" cy="1037932"/>
          </a:xfrm>
        </p:grpSpPr>
        <p:grpSp>
          <p:nvGrpSpPr>
            <p:cNvPr id="34" name="グループ化 33"/>
            <p:cNvGrpSpPr/>
            <p:nvPr/>
          </p:nvGrpSpPr>
          <p:grpSpPr>
            <a:xfrm>
              <a:off x="7905833" y="4481081"/>
              <a:ext cx="2350688" cy="1037932"/>
              <a:chOff x="6724732" y="3024240"/>
              <a:chExt cx="4693181" cy="1037932"/>
            </a:xfrm>
          </p:grpSpPr>
          <p:sp>
            <p:nvSpPr>
              <p:cNvPr id="35" name="フリーフォーム 34"/>
              <p:cNvSpPr/>
              <p:nvPr/>
            </p:nvSpPr>
            <p:spPr>
              <a:xfrm>
                <a:off x="6724732" y="355129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36" name="フリーフォーム 35"/>
              <p:cNvSpPr/>
              <p:nvPr/>
            </p:nvSpPr>
            <p:spPr>
              <a:xfrm rot="10800000">
                <a:off x="9080582" y="302424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40" name="フリーフォーム 39"/>
            <p:cNvSpPr/>
            <p:nvPr/>
          </p:nvSpPr>
          <p:spPr>
            <a:xfrm>
              <a:off x="10252793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4" name="フリーフォーム 43"/>
            <p:cNvSpPr/>
            <p:nvPr/>
          </p:nvSpPr>
          <p:spPr>
            <a:xfrm rot="10800000">
              <a:off x="6738854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 rot="10800000">
            <a:off x="7029318" y="4111814"/>
            <a:ext cx="4680411" cy="891970"/>
            <a:chOff x="6734349" y="4481081"/>
            <a:chExt cx="4680411" cy="1023939"/>
          </a:xfrm>
        </p:grpSpPr>
        <p:sp>
          <p:nvSpPr>
            <p:cNvPr id="46" name="フリーフォーム 45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7" name="フリーフォーム 46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6331681" y="5267340"/>
            <a:ext cx="5732405" cy="1294935"/>
            <a:chOff x="6110268" y="2907040"/>
            <a:chExt cx="5732405" cy="2295140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正方形/長方形 55"/>
              <p:cNvSpPr/>
              <p:nvPr/>
            </p:nvSpPr>
            <p:spPr>
              <a:xfrm>
                <a:off x="6672970" y="6042336"/>
                <a:ext cx="1110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6" name="正方形/長方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70" y="6042336"/>
                <a:ext cx="11103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正方形/長方形 56"/>
              <p:cNvSpPr/>
              <p:nvPr/>
            </p:nvSpPr>
            <p:spPr>
              <a:xfrm>
                <a:off x="8086921" y="5284971"/>
                <a:ext cx="10799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7" name="正方形/長方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921" y="5284971"/>
                <a:ext cx="107991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グループ化 57"/>
          <p:cNvGrpSpPr/>
          <p:nvPr/>
        </p:nvGrpSpPr>
        <p:grpSpPr>
          <a:xfrm>
            <a:off x="8597445" y="5476157"/>
            <a:ext cx="3121023" cy="904160"/>
            <a:chOff x="6724512" y="4481081"/>
            <a:chExt cx="4698987" cy="1037932"/>
          </a:xfrm>
        </p:grpSpPr>
        <p:grpSp>
          <p:nvGrpSpPr>
            <p:cNvPr id="59" name="グループ化 58"/>
            <p:cNvGrpSpPr/>
            <p:nvPr/>
          </p:nvGrpSpPr>
          <p:grpSpPr>
            <a:xfrm>
              <a:off x="7905833" y="4481081"/>
              <a:ext cx="2350688" cy="1037932"/>
              <a:chOff x="6724732" y="3024240"/>
              <a:chExt cx="4693181" cy="1037932"/>
            </a:xfrm>
          </p:grpSpPr>
          <p:sp>
            <p:nvSpPr>
              <p:cNvPr id="62" name="フリーフォーム 61"/>
              <p:cNvSpPr/>
              <p:nvPr/>
            </p:nvSpPr>
            <p:spPr>
              <a:xfrm>
                <a:off x="6724732" y="355129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3" name="フリーフォーム 62"/>
              <p:cNvSpPr/>
              <p:nvPr/>
            </p:nvSpPr>
            <p:spPr>
              <a:xfrm rot="10800000">
                <a:off x="9080582" y="302424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60" name="フリーフォーム 59"/>
            <p:cNvSpPr/>
            <p:nvPr/>
          </p:nvSpPr>
          <p:spPr>
            <a:xfrm>
              <a:off x="10252793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1" name="フリーフォーム 60"/>
            <p:cNvSpPr/>
            <p:nvPr/>
          </p:nvSpPr>
          <p:spPr>
            <a:xfrm rot="10800000">
              <a:off x="6724512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64" name="グループ化 63"/>
          <p:cNvGrpSpPr/>
          <p:nvPr/>
        </p:nvGrpSpPr>
        <p:grpSpPr>
          <a:xfrm rot="10800000">
            <a:off x="7814178" y="5476157"/>
            <a:ext cx="3112902" cy="891970"/>
            <a:chOff x="6734349" y="4481081"/>
            <a:chExt cx="4680411" cy="1023939"/>
          </a:xfrm>
        </p:grpSpPr>
        <p:sp>
          <p:nvSpPr>
            <p:cNvPr id="65" name="フリーフォーム 64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6" name="フリーフォーム 65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67" name="グループ化 66"/>
          <p:cNvGrpSpPr/>
          <p:nvPr/>
        </p:nvGrpSpPr>
        <p:grpSpPr>
          <a:xfrm>
            <a:off x="7031165" y="5476157"/>
            <a:ext cx="1562194" cy="904160"/>
            <a:chOff x="9057130" y="4481081"/>
            <a:chExt cx="2352027" cy="1037932"/>
          </a:xfrm>
        </p:grpSpPr>
        <p:sp>
          <p:nvSpPr>
            <p:cNvPr id="72" name="フリーフォーム 71"/>
            <p:cNvSpPr/>
            <p:nvPr/>
          </p:nvSpPr>
          <p:spPr>
            <a:xfrm rot="10800000">
              <a:off x="9057130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9" name="フリーフォーム 68"/>
            <p:cNvSpPr/>
            <p:nvPr/>
          </p:nvSpPr>
          <p:spPr>
            <a:xfrm>
              <a:off x="10238451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73" name="グループ化 72"/>
          <p:cNvGrpSpPr/>
          <p:nvPr/>
        </p:nvGrpSpPr>
        <p:grpSpPr>
          <a:xfrm rot="10800000">
            <a:off x="7043614" y="5476159"/>
            <a:ext cx="4654730" cy="891969"/>
            <a:chOff x="920277" y="4481081"/>
            <a:chExt cx="6998631" cy="1023938"/>
          </a:xfrm>
        </p:grpSpPr>
        <p:sp>
          <p:nvSpPr>
            <p:cNvPr id="74" name="フリーフォーム 73"/>
            <p:cNvSpPr/>
            <p:nvPr/>
          </p:nvSpPr>
          <p:spPr>
            <a:xfrm rot="10800000">
              <a:off x="6734351" y="4481081"/>
              <a:ext cx="1184557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1 w 2730501"/>
                <a:gd name="connsiteY0" fmla="*/ 1498600 h 2990850"/>
                <a:gd name="connsiteX1" fmla="*/ 889001 w 2730501"/>
                <a:gd name="connsiteY1" fmla="*/ 2990850 h 2990850"/>
                <a:gd name="connsiteX2" fmla="*/ 1828801 w 2730501"/>
                <a:gd name="connsiteY2" fmla="*/ 1504950 h 2990850"/>
                <a:gd name="connsiteX3" fmla="*/ 2730501 w 2730501"/>
                <a:gd name="connsiteY3" fmla="*/ 0 h 2990850"/>
                <a:gd name="connsiteX0" fmla="*/ 1 w 1841501"/>
                <a:gd name="connsiteY0" fmla="*/ 2990850 h 2990850"/>
                <a:gd name="connsiteX1" fmla="*/ 939801 w 1841501"/>
                <a:gd name="connsiteY1" fmla="*/ 1504950 h 2990850"/>
                <a:gd name="connsiteX2" fmla="*/ 1841501 w 1841501"/>
                <a:gd name="connsiteY2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1501" h="2990850">
                  <a:moveTo>
                    <a:pt x="1" y="2990850"/>
                  </a:moveTo>
                  <a:cubicBezTo>
                    <a:pt x="349251" y="2991908"/>
                    <a:pt x="709084" y="2136775"/>
                    <a:pt x="939801" y="1504950"/>
                  </a:cubicBezTo>
                  <a:cubicBezTo>
                    <a:pt x="1170518" y="873125"/>
                    <a:pt x="1506009" y="7937"/>
                    <a:pt x="1841501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5" name="フリーフォーム 74"/>
            <p:cNvSpPr/>
            <p:nvPr/>
          </p:nvSpPr>
          <p:spPr>
            <a:xfrm rot="10800000">
              <a:off x="920277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35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、フーリエ級数で表現できる．</a:t>
                </a:r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645766" y="2749498"/>
                <a:ext cx="3839608" cy="256147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108000" bIns="0" rtlCol="0">
                <a:spAutoFit/>
              </a:bodyPr>
              <a:lstStyle/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ja-JP" sz="2400" b="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func>
                        <m:funcPr>
                          <m:ctrlPr>
                            <a:rPr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pt-BR" altLang="ja-JP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altLang="ja-JP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ja-JP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ja-JP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ja-JP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                                            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6" y="2749498"/>
                <a:ext cx="3839608" cy="2561470"/>
              </a:xfrm>
              <a:prstGeom prst="rect">
                <a:avLst/>
              </a:prstGeom>
              <a:blipFill>
                <a:blip r:embed="rId4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フリーフォーム 13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04756" y="5599198"/>
                <a:ext cx="8367996" cy="1179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「</a:t>
                </a:r>
                <a:r>
                  <a:rPr lang="en-US" altLang="ja-JP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sin</a:t>
                </a:r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と </a:t>
                </a:r>
                <a:r>
                  <a:rPr lang="en-US" altLang="ja-JP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cos </a:t>
                </a:r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の振幅を変えて足す」とも思えるが、</a:t>
                </a:r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「</a:t>
                </a:r>
                <a:r>
                  <a:rPr lang="en-US" altLang="ja-JP" sz="1600" i="1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a</a:t>
                </a:r>
                <a:r>
                  <a:rPr lang="en-US" altLang="ja-JP" sz="1600" i="1" baseline="-25000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k</a:t>
                </a:r>
                <a:r>
                  <a:rPr lang="en-US" altLang="ja-JP" sz="16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と </a:t>
                </a:r>
                <a:r>
                  <a:rPr lang="en-US" altLang="ja-JP" sz="1600" i="1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b</a:t>
                </a:r>
                <a:r>
                  <a:rPr lang="en-US" altLang="ja-JP" sz="1600" i="1" baseline="-25000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k</a:t>
                </a:r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で振幅と位相ずれを制御する」とも見てもよい</a:t>
                </a:r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位相がずれても、</a:t>
                </a:r>
                <a14:m>
                  <m:oMath xmlns:m="http://schemas.openxmlformats.org/officeDocument/2006/math">
                    <m:r>
                      <a:rPr lang="en-US" altLang="ja-JP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と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における位置は同じなので、周期性は保たれていることに注意</a:t>
                </a:r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56" y="5599198"/>
                <a:ext cx="8367996" cy="1179297"/>
              </a:xfrm>
              <a:prstGeom prst="rect">
                <a:avLst/>
              </a:prstGeom>
              <a:blipFill>
                <a:blip r:embed="rId7"/>
                <a:stretch>
                  <a:fillRect l="-437" t="-1554" b="-20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6331681" y="2633918"/>
            <a:ext cx="5860319" cy="1294935"/>
            <a:chOff x="6110268" y="2907040"/>
            <a:chExt cx="5860319" cy="2295140"/>
          </a:xfrm>
        </p:grpSpPr>
        <p:sp>
          <p:nvSpPr>
            <p:cNvPr id="13" name="フリーフォーム 12"/>
            <p:cNvSpPr/>
            <p:nvPr/>
          </p:nvSpPr>
          <p:spPr>
            <a:xfrm rot="10800000">
              <a:off x="7304041" y="3277147"/>
              <a:ext cx="4666546" cy="1580926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110268" y="4080974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フリーフォーム 67"/>
            <p:cNvSpPr/>
            <p:nvPr/>
          </p:nvSpPr>
          <p:spPr>
            <a:xfrm rot="10800000">
              <a:off x="6145606" y="4065931"/>
              <a:ext cx="1176781" cy="78878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50"/>
                <a:gd name="connsiteY0" fmla="*/ -1 h 2984499"/>
                <a:gd name="connsiteX1" fmla="*/ 920750 w 2749550"/>
                <a:gd name="connsiteY1" fmla="*/ 1492249 h 2984499"/>
                <a:gd name="connsiteX2" fmla="*/ 1809750 w 2749550"/>
                <a:gd name="connsiteY2" fmla="*/ 2984499 h 2984499"/>
                <a:gd name="connsiteX3" fmla="*/ 2749550 w 2749550"/>
                <a:gd name="connsiteY3" fmla="*/ 1498599 h 2984499"/>
                <a:gd name="connsiteX0" fmla="*/ 0 w 1809750"/>
                <a:gd name="connsiteY0" fmla="*/ -1 h 2984499"/>
                <a:gd name="connsiteX1" fmla="*/ 920750 w 1809750"/>
                <a:gd name="connsiteY1" fmla="*/ 1492249 h 2984499"/>
                <a:gd name="connsiteX2" fmla="*/ 1809750 w 1809750"/>
                <a:gd name="connsiteY2" fmla="*/ 2984499 h 2984499"/>
                <a:gd name="connsiteX0" fmla="*/ 0 w 920750"/>
                <a:gd name="connsiteY0" fmla="*/ -1 h 1492250"/>
                <a:gd name="connsiteX1" fmla="*/ 920750 w 920750"/>
                <a:gd name="connsiteY1" fmla="*/ 1492249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0" h="1492250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6331681" y="3902997"/>
            <a:ext cx="5732405" cy="1294935"/>
            <a:chOff x="6110268" y="2907040"/>
            <a:chExt cx="5732405" cy="229514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グループ化 47"/>
          <p:cNvGrpSpPr/>
          <p:nvPr/>
        </p:nvGrpSpPr>
        <p:grpSpPr>
          <a:xfrm rot="10800000">
            <a:off x="6622918" y="4111814"/>
            <a:ext cx="5303978" cy="891970"/>
            <a:chOff x="6110782" y="4481081"/>
            <a:chExt cx="5303978" cy="1023939"/>
          </a:xfrm>
        </p:grpSpPr>
        <p:sp>
          <p:nvSpPr>
            <p:cNvPr id="70" name="フリーフォーム 69"/>
            <p:cNvSpPr/>
            <p:nvPr/>
          </p:nvSpPr>
          <p:spPr>
            <a:xfrm rot="10800000">
              <a:off x="6110782" y="4991965"/>
              <a:ext cx="592279" cy="510881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0"/>
                <a:gd name="connsiteY0" fmla="*/ -1 h 2984499"/>
                <a:gd name="connsiteX1" fmla="*/ 920750 w 1809750"/>
                <a:gd name="connsiteY1" fmla="*/ 1492249 h 2984499"/>
                <a:gd name="connsiteX2" fmla="*/ 1809750 w 1809750"/>
                <a:gd name="connsiteY2" fmla="*/ 2984499 h 2984499"/>
                <a:gd name="connsiteX0" fmla="*/ 0 w 920750"/>
                <a:gd name="connsiteY0" fmla="*/ -1 h 1492248"/>
                <a:gd name="connsiteX1" fmla="*/ 920750 w 920750"/>
                <a:gd name="connsiteY1" fmla="*/ 1492249 h 149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0" h="1492248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6" name="フリーフォーム 45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7" name="フリーフォーム 46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6331681" y="5267340"/>
            <a:ext cx="5732405" cy="1294935"/>
            <a:chOff x="6110268" y="2907040"/>
            <a:chExt cx="5732405" cy="2295140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グループ化 63"/>
          <p:cNvGrpSpPr/>
          <p:nvPr/>
        </p:nvGrpSpPr>
        <p:grpSpPr>
          <a:xfrm rot="10800000">
            <a:off x="8071353" y="5476157"/>
            <a:ext cx="3112902" cy="891970"/>
            <a:chOff x="6734349" y="4481081"/>
            <a:chExt cx="4680411" cy="1023939"/>
          </a:xfrm>
        </p:grpSpPr>
        <p:sp>
          <p:nvSpPr>
            <p:cNvPr id="65" name="フリーフォーム 64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6" name="フリーフォーム 65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73" name="グループ化 72"/>
          <p:cNvGrpSpPr/>
          <p:nvPr/>
        </p:nvGrpSpPr>
        <p:grpSpPr>
          <a:xfrm rot="10800000">
            <a:off x="6514013" y="5476159"/>
            <a:ext cx="5441506" cy="891969"/>
            <a:chOff x="920277" y="4481081"/>
            <a:chExt cx="8181590" cy="1023938"/>
          </a:xfrm>
        </p:grpSpPr>
        <p:sp>
          <p:nvSpPr>
            <p:cNvPr id="74" name="フリーフォーム 73"/>
            <p:cNvSpPr/>
            <p:nvPr/>
          </p:nvSpPr>
          <p:spPr>
            <a:xfrm rot="10800000">
              <a:off x="6734351" y="4481081"/>
              <a:ext cx="1184557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1 w 2730501"/>
                <a:gd name="connsiteY0" fmla="*/ 1498600 h 2990850"/>
                <a:gd name="connsiteX1" fmla="*/ 889001 w 2730501"/>
                <a:gd name="connsiteY1" fmla="*/ 2990850 h 2990850"/>
                <a:gd name="connsiteX2" fmla="*/ 1828801 w 2730501"/>
                <a:gd name="connsiteY2" fmla="*/ 1504950 h 2990850"/>
                <a:gd name="connsiteX3" fmla="*/ 2730501 w 2730501"/>
                <a:gd name="connsiteY3" fmla="*/ 0 h 2990850"/>
                <a:gd name="connsiteX0" fmla="*/ 1 w 1841501"/>
                <a:gd name="connsiteY0" fmla="*/ 2990850 h 2990850"/>
                <a:gd name="connsiteX1" fmla="*/ 939801 w 1841501"/>
                <a:gd name="connsiteY1" fmla="*/ 1504950 h 2990850"/>
                <a:gd name="connsiteX2" fmla="*/ 1841501 w 1841501"/>
                <a:gd name="connsiteY2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1501" h="2990850">
                  <a:moveTo>
                    <a:pt x="1" y="2990850"/>
                  </a:moveTo>
                  <a:cubicBezTo>
                    <a:pt x="349251" y="2991908"/>
                    <a:pt x="709084" y="2136775"/>
                    <a:pt x="939801" y="1504950"/>
                  </a:cubicBezTo>
                  <a:cubicBezTo>
                    <a:pt x="1170518" y="873125"/>
                    <a:pt x="1506009" y="7937"/>
                    <a:pt x="1841501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5" name="フリーフォーム 74"/>
            <p:cNvSpPr/>
            <p:nvPr/>
          </p:nvSpPr>
          <p:spPr>
            <a:xfrm rot="10800000">
              <a:off x="920277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1" name="フリーフォーム 70"/>
            <p:cNvSpPr/>
            <p:nvPr/>
          </p:nvSpPr>
          <p:spPr>
            <a:xfrm rot="10800000">
              <a:off x="7937732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41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39" y="2032418"/>
            <a:ext cx="4976111" cy="37320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01408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フーリエ変換とは（音）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863767"/>
            <a:ext cx="11473211" cy="9703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時間に関する信号（横軸が時間の関数）を、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周波数に関する信号（横軸が周波数の関数）に変換する手法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307605" y="2088584"/>
            <a:ext cx="4876995" cy="3478250"/>
          </a:xfrm>
          <a:prstGeom prst="rect">
            <a:avLst/>
          </a:prstGeom>
        </p:spPr>
      </p:pic>
      <p:pic>
        <p:nvPicPr>
          <p:cNvPr id="3" name="apple-00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92323" y="1983431"/>
            <a:ext cx="406400" cy="406400"/>
          </a:xfrm>
          <a:prstGeom prst="rect">
            <a:avLst/>
          </a:prstGeom>
        </p:spPr>
      </p:pic>
      <p:sp>
        <p:nvSpPr>
          <p:cNvPr id="12" name="右矢印 11"/>
          <p:cNvSpPr/>
          <p:nvPr/>
        </p:nvSpPr>
        <p:spPr>
          <a:xfrm>
            <a:off x="5524418" y="3367195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右矢印 12"/>
          <p:cNvSpPr/>
          <p:nvPr/>
        </p:nvSpPr>
        <p:spPr>
          <a:xfrm rot="10800000">
            <a:off x="5524419" y="4120089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338489" y="287350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5184600" y="4612136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1576551" y="202140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入力音声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4043849" y="56206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時間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11084004" y="555135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915142" y="5378874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7880867" y="5378874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9210674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低周波</a:t>
            </a:r>
          </a:p>
        </p:txBody>
      </p:sp>
      <p:sp>
        <p:nvSpPr>
          <p:cNvPr id="27" name="正方形/長方形 26"/>
          <p:cNvSpPr/>
          <p:nvPr/>
        </p:nvSpPr>
        <p:spPr>
          <a:xfrm>
            <a:off x="10635379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7965657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</a:t>
            </a:r>
          </a:p>
        </p:txBody>
      </p:sp>
      <p:sp>
        <p:nvSpPr>
          <p:cNvPr id="31" name="左右矢印 30"/>
          <p:cNvSpPr/>
          <p:nvPr/>
        </p:nvSpPr>
        <p:spPr>
          <a:xfrm>
            <a:off x="9352129" y="4922482"/>
            <a:ext cx="562504" cy="1935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2" name="右矢印 31"/>
          <p:cNvSpPr/>
          <p:nvPr/>
        </p:nvSpPr>
        <p:spPr>
          <a:xfrm>
            <a:off x="10674023" y="4923996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3" name="右矢印 32"/>
          <p:cNvSpPr/>
          <p:nvPr/>
        </p:nvSpPr>
        <p:spPr>
          <a:xfrm rot="10800000">
            <a:off x="7910803" y="4936429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261663" y="0"/>
            <a:ext cx="193033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FourierSound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py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901326" y="5597606"/>
            <a:ext cx="40895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グラフ横軸は係数番号（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Hz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ではない）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　グラフ縦軸は複素数列の実部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 rot="16200000">
            <a:off x="102420" y="364837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音圧</a:t>
            </a:r>
            <a:endParaRPr lang="ja-JP" altLang="en-US" sz="28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875979" y="6349367"/>
            <a:ext cx="83086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※)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両関数とも複素数関数となる（デジタルデータの場合は複素数列）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55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フーリエ変換の概要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オイラーの式と複素数表現</a:t>
            </a:r>
            <a:endParaRPr kumimoji="1"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793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オイラーの式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457199" y="5477498"/>
                <a:ext cx="5572126" cy="5269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はガウス平面における単位円に乗る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477498"/>
                <a:ext cx="5572126" cy="526941"/>
              </a:xfrm>
              <a:prstGeom prst="rect">
                <a:avLst/>
              </a:prstGeom>
              <a:blipFill>
                <a:blip r:embed="rId2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グループ化 10"/>
          <p:cNvGrpSpPr/>
          <p:nvPr/>
        </p:nvGrpSpPr>
        <p:grpSpPr>
          <a:xfrm>
            <a:off x="1230181" y="1982541"/>
            <a:ext cx="3447896" cy="3285641"/>
            <a:chOff x="1255363" y="2944678"/>
            <a:chExt cx="2634712" cy="2510725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1255363" y="4200040"/>
              <a:ext cx="263471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/>
            <p:nvPr/>
          </p:nvCxnSpPr>
          <p:spPr>
            <a:xfrm flipV="1">
              <a:off x="2572719" y="2944678"/>
              <a:ext cx="0" cy="25107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円/楕円 11"/>
          <p:cNvSpPr/>
          <p:nvPr/>
        </p:nvSpPr>
        <p:spPr>
          <a:xfrm>
            <a:off x="1753011" y="2424243"/>
            <a:ext cx="2402237" cy="2402237"/>
          </a:xfrm>
          <a:prstGeom prst="ellipse">
            <a:avLst/>
          </a:prstGeom>
          <a:noFill/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14" name="直線コネクタ 13"/>
          <p:cNvCxnSpPr/>
          <p:nvPr/>
        </p:nvCxnSpPr>
        <p:spPr>
          <a:xfrm flipV="1">
            <a:off x="2946187" y="2487312"/>
            <a:ext cx="393700" cy="1130300"/>
          </a:xfrm>
          <a:prstGeom prst="line">
            <a:avLst/>
          </a:prstGeom>
          <a:ln w="317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3159167" y="3229746"/>
                <a:ext cx="3869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167" y="3229746"/>
                <a:ext cx="38696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3428627" y="1761589"/>
                <a:ext cx="6239480" cy="1310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540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540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ja-JP" altLang="en-US" sz="5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27" y="1761589"/>
                <a:ext cx="6239480" cy="13106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457199" y="7269503"/>
                <a:ext cx="8530684" cy="5269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2000" i="1" smtClean="0">
                        <a:latin typeface="Cambria Math" panose="02040503050406030204" pitchFamily="18" charset="0"/>
                      </a:rPr>
                      <m:t>こ</m:t>
                    </m:r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れはもうこういう表記法だと思って覚えてください</a:t>
                </a:r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7269503"/>
                <a:ext cx="8530684" cy="526941"/>
              </a:xfrm>
              <a:prstGeom prst="rect">
                <a:avLst/>
              </a:prstGeom>
              <a:blipFill>
                <a:blip r:embed="rId5"/>
                <a:stretch>
                  <a:fillRect l="-71" t="-116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33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631310" y="262931"/>
                <a:ext cx="7072770" cy="6282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練習</a:t>
                </a:r>
                <a:r>
                  <a:rPr lang="en-US" altLang="ja-JP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) </a:t>
                </a:r>
                <a:r>
                  <a: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複素数の積を求めよ</a:t>
                </a:r>
                <a:endParaRPr lang="en-US" altLang="ja-JP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𝑜𝑠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) ∗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𝑜𝑠</m:t>
                        </m:r>
                      </m:fName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altLang="ja-JP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ja-JP" altLang="en-US" sz="2800" i="1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80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</a:t>
                </a:r>
                <a:endParaRPr lang="en-US" altLang="ja-JP" sz="28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ja-JP" sz="28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以下の関係を証明せよ</a:t>
                </a:r>
                <a:endParaRPr lang="en-US" altLang="ja-JP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ja-JP" altLang="en-US" sz="28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p>
                    </m:sSup>
                  </m:oMath>
                </a14:m>
                <a:endParaRPr lang="en-US" altLang="ja-JP" sz="28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ja-JP" altLang="en-US" sz="28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  <a:endParaRPr lang="en-US" altLang="ja-JP" sz="28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</a:t>
                </a:r>
                <a:endParaRPr lang="en-US" altLang="ja-JP" sz="28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0" y="262931"/>
                <a:ext cx="7072770" cy="6282682"/>
              </a:xfrm>
              <a:prstGeom prst="rect">
                <a:avLst/>
              </a:prstGeom>
              <a:blipFill>
                <a:blip r:embed="rId3"/>
                <a:stretch>
                  <a:fillRect l="-18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28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612899" y="1243321"/>
                <a:ext cx="10045701" cy="10460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、フーリエ級数で表現できる．</a:t>
                </a:r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2899" y="1243321"/>
                <a:ext cx="10045701" cy="1046000"/>
              </a:xfrm>
              <a:blipFill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14560" y="3038620"/>
                <a:ext cx="4840040" cy="3678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</m:oMath>
                  </m:oMathPara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ja-JP" sz="2000" b="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基本周波数 </a:t>
                </a:r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0" y="3038620"/>
                <a:ext cx="4840040" cy="3678508"/>
              </a:xfrm>
              <a:prstGeom prst="rect">
                <a:avLst/>
              </a:prstGeom>
              <a:blipFill>
                <a:blip r:embed="rId4"/>
                <a:stretch>
                  <a:fillRect b="-18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70783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フーリエ級数の複素数表現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8152952" y="3522535"/>
                <a:ext cx="3670748" cy="2710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952" y="3522535"/>
                <a:ext cx="3670748" cy="27106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628716" y="3522535"/>
                <a:ext cx="1886174" cy="13797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</a:t>
                </a:r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716" y="3522535"/>
                <a:ext cx="1886174" cy="13797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矢印 5"/>
          <p:cNvSpPr/>
          <p:nvPr/>
        </p:nvSpPr>
        <p:spPr>
          <a:xfrm>
            <a:off x="5276626" y="4744831"/>
            <a:ext cx="2654300" cy="850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062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312237"/>
            <a:ext cx="11473211" cy="4178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練習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下の式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(1)-(5)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より，式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6),(7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を導け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457199" y="1181467"/>
                <a:ext cx="4807022" cy="447744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16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16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…</m:t>
                      </m:r>
                      <m:d>
                        <m:d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algn="r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1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…(2)</m:t>
                      </m:r>
                    </m:oMath>
                  </m:oMathPara>
                </a14:m>
                <a:endParaRPr kumimoji="1"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16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…(3)</m:t>
                      </m:r>
                    </m:oMath>
                  </m:oMathPara>
                </a14:m>
                <a:endParaRPr lang="en-US" altLang="ja-JP" sz="1600" b="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1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…(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1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…(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1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600" b="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181467"/>
                <a:ext cx="4807022" cy="4477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5454502" y="1181467"/>
                <a:ext cx="3177665" cy="224798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          …(6)</m:t>
                      </m:r>
                    </m:oMath>
                  </m:oMathPara>
                </a14:m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…(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502" y="1181467"/>
                <a:ext cx="3177665" cy="2247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3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5" y="0"/>
            <a:ext cx="3733902" cy="67350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214" y="4991230"/>
            <a:ext cx="3229086" cy="16627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21192"/>
          <a:stretch/>
        </p:blipFill>
        <p:spPr>
          <a:xfrm>
            <a:off x="4654482" y="0"/>
            <a:ext cx="4400550" cy="412106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83360"/>
          <a:stretch/>
        </p:blipFill>
        <p:spPr>
          <a:xfrm>
            <a:off x="4792268" y="4121063"/>
            <a:ext cx="4400550" cy="87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1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kumimoji="1" lang="ja-JP" altLang="en-US" sz="28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複素数表記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、フーリエ級数で表現できる．</a:t>
                </a:r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>
                <a:blip r:embed="rId2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457199" y="3021688"/>
                <a:ext cx="3670748" cy="2710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021688"/>
                <a:ext cx="3670748" cy="2710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矢印コネクタ 5"/>
          <p:cNvCxnSpPr/>
          <p:nvPr/>
        </p:nvCxnSpPr>
        <p:spPr>
          <a:xfrm>
            <a:off x="6037697" y="1787717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フリーフォーム 6"/>
          <p:cNvSpPr/>
          <p:nvPr/>
        </p:nvSpPr>
        <p:spPr>
          <a:xfrm>
            <a:off x="6763658" y="515024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11418208" y="346290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8953500" y="294467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6735535" y="346290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168826" y="1812733"/>
                <a:ext cx="60490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26" y="1812733"/>
                <a:ext cx="604909" cy="609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121826" y="1812733"/>
                <a:ext cx="393313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1826" y="1812733"/>
                <a:ext cx="393313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2522483" y="3153103"/>
            <a:ext cx="8705752" cy="1934523"/>
            <a:chOff x="2522483" y="3153103"/>
            <a:chExt cx="8705752" cy="1934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正方形/長方形 2"/>
                <p:cNvSpPr/>
                <p:nvPr/>
              </p:nvSpPr>
              <p:spPr>
                <a:xfrm>
                  <a:off x="5144518" y="4071963"/>
                  <a:ext cx="6083717" cy="1015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ja-JP" altLang="en-US" sz="20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この複素数表記された</a:t>
                  </a:r>
                  <a:endPara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:r>
                    <a:rPr lang="ja-JP" altLang="en-US" sz="20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正弦波を重ね合わせていることは分かるんだけど、</a:t>
                  </a:r>
                  <a:endPara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a14:m>
                  <a:r>
                    <a:rPr lang="en-US" altLang="ja-JP" sz="20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:r>
                    <a:rPr lang="ja-JP" altLang="en-US" sz="20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に比べてイメージしにくい</a:t>
                  </a:r>
                  <a:endPara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" name="正方形/長方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518" y="4071963"/>
                  <a:ext cx="6083717" cy="1015663"/>
                </a:xfrm>
                <a:prstGeom prst="rect">
                  <a:avLst/>
                </a:prstGeom>
                <a:blipFill>
                  <a:blip r:embed="rId6"/>
                  <a:stretch>
                    <a:fillRect l="-1102" t="-3593" r="-301" b="-1018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線矢印コネクタ 13"/>
            <p:cNvCxnSpPr>
              <a:stCxn id="3" idx="1"/>
            </p:cNvCxnSpPr>
            <p:nvPr/>
          </p:nvCxnSpPr>
          <p:spPr>
            <a:xfrm flipH="1" flipV="1">
              <a:off x="3222256" y="3690390"/>
              <a:ext cx="1922262" cy="8894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円/楕円 15"/>
            <p:cNvSpPr/>
            <p:nvPr/>
          </p:nvSpPr>
          <p:spPr>
            <a:xfrm>
              <a:off x="2522483" y="3153103"/>
              <a:ext cx="867103" cy="67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458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04899" y="283483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複素数表記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104899" y="1262079"/>
                <a:ext cx="6589987" cy="529682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:endParaRPr kumimoji="1"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buNone/>
                </a:pP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この正弦波は何なのか？</a:t>
                </a:r>
                <a:endParaRPr kumimoji="1"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899" y="1262079"/>
                <a:ext cx="6589987" cy="5296829"/>
              </a:xfrm>
              <a:blipFill>
                <a:blip r:embed="rId4"/>
                <a:stretch>
                  <a:fillRect l="-18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four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603" b="17300"/>
          <a:stretch/>
        </p:blipFill>
        <p:spPr>
          <a:xfrm>
            <a:off x="1153667" y="2388982"/>
            <a:ext cx="6320029" cy="392145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522464" y="5792974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青が時間軸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7522464" y="464997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赤が実軸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7522464" y="522147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緑が虚軸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5730240" y="6385483"/>
            <a:ext cx="6461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https://www.youtube.com/watch?v=YjEkBjDhbr4</a:t>
            </a:r>
          </a:p>
        </p:txBody>
      </p:sp>
    </p:spTree>
    <p:extLst>
      <p:ext uri="{BB962C8B-B14F-4D97-AF65-F5344CB8AC3E}">
        <p14:creationId xmlns:p14="http://schemas.microsoft.com/office/powerpoint/2010/main" val="151117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700956" y="3337031"/>
                <a:ext cx="7475893" cy="7780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ja-JP" altLang="en-US" sz="20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ja-JP" sz="20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altLang="ja-JP" sz="2000" b="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ja-JP" altLang="en-US" sz="20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3337031"/>
                <a:ext cx="7475893" cy="778034"/>
              </a:xfrm>
              <a:prstGeom prst="rect">
                <a:avLst/>
              </a:prstGeom>
              <a:blipFill>
                <a:blip r:embed="rId2"/>
                <a:stretch>
                  <a:fillRect b="-54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2954993"/>
                <a:ext cx="11473211" cy="836228"/>
              </a:xfrm>
            </p:spPr>
            <p:txBody>
              <a:bodyPr/>
              <a:lstStyle/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オイラーの式 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endParaRPr kumimoji="1"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endParaRPr kumimoji="1"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2954993"/>
                <a:ext cx="11473211" cy="836228"/>
              </a:xfrm>
              <a:blipFill>
                <a:blip r:embed="rId3"/>
                <a:stretch>
                  <a:fillRect l="-956" t="-102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57199" y="1310502"/>
            <a:ext cx="11473211" cy="7592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周期</a:t>
            </a:r>
            <a:r>
              <a:rPr lang="en-US" altLang="ja-JP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を持つ関数は下記の通り正弦波の重ね合せで表現可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700956" y="1760669"/>
                <a:ext cx="11099705" cy="68813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pt-BR" altLang="ja-JP" sz="200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pt-BR" altLang="ja-JP" sz="200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,  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pt-BR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func>
                      </m:e>
                    </m:nary>
                  </m:oMath>
                </a14:m>
                <a:endPara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1760669"/>
                <a:ext cx="11099705" cy="688137"/>
              </a:xfrm>
              <a:prstGeom prst="rect">
                <a:avLst/>
              </a:prstGeom>
              <a:blipFill>
                <a:blip r:embed="rId4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57198" y="4497103"/>
            <a:ext cx="11473211" cy="102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複素数表現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上式にオイラーの式を代入すると以下のように変形できる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700956" y="5446411"/>
                <a:ext cx="8154286" cy="8250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5446411"/>
                <a:ext cx="8154286" cy="825098"/>
              </a:xfrm>
              <a:prstGeom prst="rect">
                <a:avLst/>
              </a:prstGeom>
              <a:blipFill>
                <a:blip r:embed="rId5"/>
                <a:stretch>
                  <a:fillRect l="-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/>
          <p:cNvSpPr/>
          <p:nvPr/>
        </p:nvSpPr>
        <p:spPr>
          <a:xfrm>
            <a:off x="8544848" y="38156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今回は導出と証明を省きました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詳しく知りたい人は教科書参照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462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フーリエ変換の概要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オイラーの式と複素数表現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</a:t>
            </a:r>
            <a:endParaRPr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217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図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739" y="1747967"/>
            <a:ext cx="3201286" cy="22509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8289" y="283483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フーリエ変換とは（音）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061200" y="1242415"/>
            <a:ext cx="5130800" cy="2897785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フーリエ変換後の信号は元信号に含まれる正弦波の量を示す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0" lvl="1" indent="0">
              <a:buNone/>
            </a:pP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正確には，正弦波の大きさと位相を複素数で表現している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中央に近いほど低周波，外ほどが高周波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中央は，定数項で直流成分と呼ばれる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直流成分があるので正弦波の組み合わせでも平均値が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0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でない信号を作れる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387350" y="1747229"/>
            <a:ext cx="6448357" cy="2150387"/>
            <a:chOff x="1545502" y="2337533"/>
            <a:chExt cx="10430215" cy="3478250"/>
          </a:xfrm>
        </p:grpSpPr>
        <p:grpSp>
          <p:nvGrpSpPr>
            <p:cNvPr id="5" name="グループ化 4"/>
            <p:cNvGrpSpPr/>
            <p:nvPr/>
          </p:nvGrpSpPr>
          <p:grpSpPr>
            <a:xfrm>
              <a:off x="1545502" y="2337533"/>
              <a:ext cx="4296451" cy="3478250"/>
              <a:chOff x="1545502" y="2337533"/>
              <a:chExt cx="4296451" cy="3478250"/>
            </a:xfrm>
          </p:grpSpPr>
          <p:pic>
            <p:nvPicPr>
              <p:cNvPr id="10" name="図 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04" b="4907"/>
              <a:stretch/>
            </p:blipFill>
            <p:spPr>
              <a:xfrm>
                <a:off x="1545502" y="2337533"/>
                <a:ext cx="4296451" cy="3478250"/>
              </a:xfrm>
              <a:prstGeom prst="rect">
                <a:avLst/>
              </a:prstGeom>
            </p:spPr>
          </p:pic>
          <p:cxnSp>
            <p:nvCxnSpPr>
              <p:cNvPr id="23" name="直線矢印コネクタ 22"/>
              <p:cNvCxnSpPr/>
              <p:nvPr/>
            </p:nvCxnSpPr>
            <p:spPr>
              <a:xfrm>
                <a:off x="1572495" y="5627823"/>
                <a:ext cx="4094850" cy="0"/>
              </a:xfrm>
              <a:prstGeom prst="straightConnector1">
                <a:avLst/>
              </a:prstGeom>
              <a:ln w="539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直線矢印コネクタ 23"/>
            <p:cNvCxnSpPr/>
            <p:nvPr/>
          </p:nvCxnSpPr>
          <p:spPr>
            <a:xfrm>
              <a:off x="7880866" y="5627823"/>
              <a:ext cx="4094851" cy="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右矢印 11"/>
            <p:cNvSpPr/>
            <p:nvPr/>
          </p:nvSpPr>
          <p:spPr>
            <a:xfrm>
              <a:off x="5714229" y="3616144"/>
              <a:ext cx="1659466" cy="440266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" name="右矢印 12"/>
            <p:cNvSpPr/>
            <p:nvPr/>
          </p:nvSpPr>
          <p:spPr>
            <a:xfrm rot="10800000">
              <a:off x="5714230" y="4124697"/>
              <a:ext cx="1659467" cy="440266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34" name="正方形/長方形 33"/>
          <p:cNvSpPr/>
          <p:nvPr/>
        </p:nvSpPr>
        <p:spPr>
          <a:xfrm>
            <a:off x="10427606" y="0"/>
            <a:ext cx="19303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FourierSound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py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066157" y="3821860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係数番号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8" name="グループ化 47"/>
          <p:cNvGrpSpPr/>
          <p:nvPr/>
        </p:nvGrpSpPr>
        <p:grpSpPr>
          <a:xfrm>
            <a:off x="232172" y="2070100"/>
            <a:ext cx="5205968" cy="4567030"/>
            <a:chOff x="968772" y="2070100"/>
            <a:chExt cx="5205968" cy="4567030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8" t="9066" r="9160" b="9385"/>
            <a:stretch/>
          </p:blipFill>
          <p:spPr>
            <a:xfrm>
              <a:off x="993141" y="5021188"/>
              <a:ext cx="1781116" cy="1384693"/>
            </a:xfrm>
            <a:prstGeom prst="rect">
              <a:avLst/>
            </a:prstGeom>
          </p:spPr>
        </p:pic>
        <p:cxnSp>
          <p:nvCxnSpPr>
            <p:cNvPr id="27" name="直線矢印コネクタ 26"/>
            <p:cNvCxnSpPr/>
            <p:nvPr/>
          </p:nvCxnSpPr>
          <p:spPr>
            <a:xfrm>
              <a:off x="968772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/>
          </p:nvSpPr>
          <p:spPr>
            <a:xfrm>
              <a:off x="2317625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時間</a:t>
              </a: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6111240" y="2070100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cxnSp>
          <p:nvCxnSpPr>
            <p:cNvPr id="45" name="カギ線コネクタ 44"/>
            <p:cNvCxnSpPr>
              <a:stCxn id="43" idx="2"/>
              <a:endCxn id="9" idx="0"/>
            </p:cNvCxnSpPr>
            <p:nvPr/>
          </p:nvCxnSpPr>
          <p:spPr>
            <a:xfrm rot="5400000">
              <a:off x="3388701" y="2266899"/>
              <a:ext cx="1249288" cy="425929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グループ化 61"/>
          <p:cNvGrpSpPr/>
          <p:nvPr/>
        </p:nvGrpSpPr>
        <p:grpSpPr>
          <a:xfrm>
            <a:off x="5229876" y="2072006"/>
            <a:ext cx="1955403" cy="4565124"/>
            <a:chOff x="5966476" y="2072006"/>
            <a:chExt cx="1955403" cy="4565124"/>
          </a:xfrm>
        </p:grpSpPr>
        <p:pic>
          <p:nvPicPr>
            <p:cNvPr id="22" name="図 2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4" t="9066" r="9124" b="9384"/>
            <a:stretch/>
          </p:blipFill>
          <p:spPr>
            <a:xfrm>
              <a:off x="6010589" y="5021188"/>
              <a:ext cx="1781116" cy="1384692"/>
            </a:xfrm>
            <a:prstGeom prst="rect">
              <a:avLst/>
            </a:prstGeom>
          </p:spPr>
        </p:pic>
        <p:cxnSp>
          <p:nvCxnSpPr>
            <p:cNvPr id="30" name="直線矢印コネクタ 29"/>
            <p:cNvCxnSpPr/>
            <p:nvPr/>
          </p:nvCxnSpPr>
          <p:spPr>
            <a:xfrm>
              <a:off x="5966476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正方形/長方形 34"/>
            <p:cNvSpPr/>
            <p:nvPr/>
          </p:nvSpPr>
          <p:spPr>
            <a:xfrm>
              <a:off x="7337554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時間</a:t>
              </a:r>
            </a:p>
          </p:txBody>
        </p:sp>
        <p:cxnSp>
          <p:nvCxnSpPr>
            <p:cNvPr id="57" name="カギ線コネクタ 56"/>
            <p:cNvCxnSpPr>
              <a:endCxn id="22" idx="0"/>
            </p:cNvCxnSpPr>
            <p:nvPr/>
          </p:nvCxnSpPr>
          <p:spPr>
            <a:xfrm rot="16200000" flipH="1">
              <a:off x="6069192" y="4189232"/>
              <a:ext cx="1239763" cy="42414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/>
            <p:cNvSpPr/>
            <p:nvPr/>
          </p:nvSpPr>
          <p:spPr>
            <a:xfrm>
              <a:off x="6443347" y="2072006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2724928" y="2070101"/>
            <a:ext cx="2822434" cy="4567029"/>
            <a:chOff x="2724928" y="2070101"/>
            <a:chExt cx="2822434" cy="4567029"/>
          </a:xfrm>
        </p:grpSpPr>
        <p:grpSp>
          <p:nvGrpSpPr>
            <p:cNvPr id="61" name="グループ化 60"/>
            <p:cNvGrpSpPr/>
            <p:nvPr/>
          </p:nvGrpSpPr>
          <p:grpSpPr>
            <a:xfrm>
              <a:off x="2773323" y="2070101"/>
              <a:ext cx="2774039" cy="4567029"/>
              <a:chOff x="3509923" y="2070101"/>
              <a:chExt cx="2774039" cy="4567029"/>
            </a:xfrm>
          </p:grpSpPr>
          <p:pic>
            <p:nvPicPr>
              <p:cNvPr id="16" name="図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33" t="8736" r="9195" b="9715"/>
              <a:stretch/>
            </p:blipFill>
            <p:spPr>
              <a:xfrm>
                <a:off x="3509923" y="5021188"/>
                <a:ext cx="1781116" cy="1384692"/>
              </a:xfrm>
              <a:prstGeom prst="rect">
                <a:avLst/>
              </a:prstGeom>
            </p:spPr>
          </p:pic>
          <p:sp>
            <p:nvSpPr>
              <p:cNvPr id="32" name="正方形/長方形 31"/>
              <p:cNvSpPr/>
              <p:nvPr/>
            </p:nvSpPr>
            <p:spPr>
              <a:xfrm>
                <a:off x="4794506" y="6329353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1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時間</a:t>
                </a:r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6220462" y="2070101"/>
                <a:ext cx="63500" cy="17018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cxnSp>
            <p:nvCxnSpPr>
              <p:cNvPr id="52" name="カギ線コネクタ 51"/>
              <p:cNvCxnSpPr>
                <a:stCxn id="51" idx="2"/>
              </p:cNvCxnSpPr>
              <p:nvPr/>
            </p:nvCxnSpPr>
            <p:spPr>
              <a:xfrm rot="5400000">
                <a:off x="4724564" y="3493539"/>
                <a:ext cx="1249287" cy="1806011"/>
              </a:xfrm>
              <a:prstGeom prst="bentConnector3">
                <a:avLst>
                  <a:gd name="adj1" fmla="val 60979"/>
                </a:avLst>
              </a:prstGeom>
              <a:ln w="12700">
                <a:solidFill>
                  <a:srgbClr val="C00000"/>
                </a:solidFill>
                <a:headEnd type="stealth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直線矢印コネクタ 27"/>
            <p:cNvCxnSpPr/>
            <p:nvPr/>
          </p:nvCxnSpPr>
          <p:spPr>
            <a:xfrm>
              <a:off x="2724928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グループ化 3"/>
          <p:cNvGrpSpPr/>
          <p:nvPr/>
        </p:nvGrpSpPr>
        <p:grpSpPr>
          <a:xfrm>
            <a:off x="6034407" y="2064386"/>
            <a:ext cx="3595622" cy="4572744"/>
            <a:chOff x="6034407" y="2064386"/>
            <a:chExt cx="3595622" cy="4572744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8" t="9394" r="9406" b="9714"/>
            <a:stretch/>
          </p:blipFill>
          <p:spPr>
            <a:xfrm>
              <a:off x="7760832" y="5028213"/>
              <a:ext cx="1770518" cy="1369647"/>
            </a:xfrm>
            <a:prstGeom prst="rect">
              <a:avLst/>
            </a:prstGeom>
          </p:spPr>
        </p:pic>
        <p:cxnSp>
          <p:nvCxnSpPr>
            <p:cNvPr id="63" name="直線矢印コネクタ 62"/>
            <p:cNvCxnSpPr/>
            <p:nvPr/>
          </p:nvCxnSpPr>
          <p:spPr>
            <a:xfrm>
              <a:off x="7674626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正方形/長方形 63"/>
            <p:cNvSpPr/>
            <p:nvPr/>
          </p:nvSpPr>
          <p:spPr>
            <a:xfrm>
              <a:off x="9045704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時間</a:t>
              </a:r>
            </a:p>
          </p:txBody>
        </p:sp>
        <p:cxnSp>
          <p:nvCxnSpPr>
            <p:cNvPr id="65" name="カギ線コネクタ 64"/>
            <p:cNvCxnSpPr>
              <a:stCxn id="66" idx="2"/>
              <a:endCxn id="8" idx="0"/>
            </p:cNvCxnSpPr>
            <p:nvPr/>
          </p:nvCxnSpPr>
          <p:spPr>
            <a:xfrm rot="16200000" flipH="1">
              <a:off x="6725111" y="3107232"/>
              <a:ext cx="1262027" cy="2579934"/>
            </a:xfrm>
            <a:prstGeom prst="bentConnector3">
              <a:avLst>
                <a:gd name="adj1" fmla="val 44717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正方形/長方形 65"/>
            <p:cNvSpPr/>
            <p:nvPr/>
          </p:nvSpPr>
          <p:spPr>
            <a:xfrm>
              <a:off x="6034407" y="2064386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71" name="コンテンツ プレースホルダー 2"/>
          <p:cNvSpPr txBox="1">
            <a:spLocks/>
          </p:cNvSpPr>
          <p:nvPr/>
        </p:nvSpPr>
        <p:spPr>
          <a:xfrm>
            <a:off x="9690100" y="5511437"/>
            <a:ext cx="2980871" cy="4989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下の波はイメージ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本来はもっともっと細かいです。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2005868" y="382186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時間</a:t>
            </a:r>
          </a:p>
        </p:txBody>
      </p:sp>
    </p:spTree>
    <p:extLst>
      <p:ext uri="{BB962C8B-B14F-4D97-AF65-F5344CB8AC3E}">
        <p14:creationId xmlns:p14="http://schemas.microsoft.com/office/powerpoint/2010/main" val="280504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39" y="2032418"/>
            <a:ext cx="4976111" cy="37320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01408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フーリエ変換とは（音）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863767"/>
            <a:ext cx="11473211" cy="9703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時間に関する信号（横軸が時間の関数）を、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周波数に関する信号（横軸が周波数の関数）に変換する手法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307605" y="2088584"/>
            <a:ext cx="4876995" cy="3478250"/>
          </a:xfrm>
          <a:prstGeom prst="rect">
            <a:avLst/>
          </a:prstGeom>
        </p:spPr>
      </p:pic>
      <p:pic>
        <p:nvPicPr>
          <p:cNvPr id="3" name="apple-00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92323" y="1983431"/>
            <a:ext cx="406400" cy="406400"/>
          </a:xfrm>
          <a:prstGeom prst="rect">
            <a:avLst/>
          </a:prstGeom>
        </p:spPr>
      </p:pic>
      <p:sp>
        <p:nvSpPr>
          <p:cNvPr id="12" name="右矢印 11"/>
          <p:cNvSpPr/>
          <p:nvPr/>
        </p:nvSpPr>
        <p:spPr>
          <a:xfrm>
            <a:off x="5524418" y="3367195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右矢印 12"/>
          <p:cNvSpPr/>
          <p:nvPr/>
        </p:nvSpPr>
        <p:spPr>
          <a:xfrm rot="10800000">
            <a:off x="5524419" y="4120089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338489" y="287350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5184600" y="4612136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1576551" y="202140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入力音声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4043849" y="56206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時間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11084004" y="555135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915142" y="5378874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7880867" y="5378874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9210674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低周波</a:t>
            </a:r>
          </a:p>
        </p:txBody>
      </p:sp>
      <p:sp>
        <p:nvSpPr>
          <p:cNvPr id="27" name="正方形/長方形 26"/>
          <p:cNvSpPr/>
          <p:nvPr/>
        </p:nvSpPr>
        <p:spPr>
          <a:xfrm>
            <a:off x="10635379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7965657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</a:t>
            </a:r>
          </a:p>
        </p:txBody>
      </p:sp>
      <p:sp>
        <p:nvSpPr>
          <p:cNvPr id="31" name="左右矢印 30"/>
          <p:cNvSpPr/>
          <p:nvPr/>
        </p:nvSpPr>
        <p:spPr>
          <a:xfrm>
            <a:off x="9352129" y="4922482"/>
            <a:ext cx="562504" cy="1935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2" name="右矢印 31"/>
          <p:cNvSpPr/>
          <p:nvPr/>
        </p:nvSpPr>
        <p:spPr>
          <a:xfrm>
            <a:off x="10674023" y="4923996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3" name="右矢印 32"/>
          <p:cNvSpPr/>
          <p:nvPr/>
        </p:nvSpPr>
        <p:spPr>
          <a:xfrm rot="10800000">
            <a:off x="7910803" y="4936429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261663" y="0"/>
            <a:ext cx="193033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FourierSound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py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901326" y="5597606"/>
            <a:ext cx="40895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グラフ横軸は係数番号（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Hz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ではない）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　グラフ縦軸は複素数列の実部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 rot="16200000">
            <a:off x="102420" y="364837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音圧</a:t>
            </a:r>
            <a:endParaRPr lang="ja-JP" altLang="en-US" sz="28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875979" y="6349367"/>
            <a:ext cx="83086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※)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両関数とも複素数関数となる（デジタルデータの場合は複素数列）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070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9686" y="407469"/>
            <a:ext cx="11111260" cy="73327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離散フーリエ変換（</a:t>
            </a:r>
            <a:r>
              <a:rPr kumimoji="1" lang="en-US" altLang="ja-JP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r>
              <a:rPr kumimoji="1"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</a:p>
        </p:txBody>
      </p:sp>
      <p:sp>
        <p:nvSpPr>
          <p:cNvPr id="155" name="正方形/長方形 154"/>
          <p:cNvSpPr/>
          <p:nvPr/>
        </p:nvSpPr>
        <p:spPr>
          <a:xfrm>
            <a:off x="1516105" y="626756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733795" y="1140739"/>
            <a:ext cx="10819576" cy="1335761"/>
          </a:xfrm>
          <a:prstGeom prst="roundRect">
            <a:avLst>
              <a:gd name="adj" fmla="val 941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7570174" y="1185771"/>
                <a:ext cx="2916696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ja-JP" sz="28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174" y="1185771"/>
                <a:ext cx="2916696" cy="13042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1730226" y="1137244"/>
                <a:ext cx="3438955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ja-JP" sz="28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226" y="1137244"/>
                <a:ext cx="3438955" cy="1304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5" name="グループ化 234"/>
          <p:cNvGrpSpPr/>
          <p:nvPr/>
        </p:nvGrpSpPr>
        <p:grpSpPr>
          <a:xfrm>
            <a:off x="641160" y="2817885"/>
            <a:ext cx="5152598" cy="1759407"/>
            <a:chOff x="114110" y="2817885"/>
            <a:chExt cx="5152598" cy="1759407"/>
          </a:xfrm>
        </p:grpSpPr>
        <p:grpSp>
          <p:nvGrpSpPr>
            <p:cNvPr id="219" name="グループ化 218"/>
            <p:cNvGrpSpPr/>
            <p:nvPr/>
          </p:nvGrpSpPr>
          <p:grpSpPr>
            <a:xfrm>
              <a:off x="37920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20" name="正方形/長方形 219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1" name="正方形/長方形 220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8" name="正方形/長方形 227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9" name="正方形/長方形 228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30" name="正方形/長方形 229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31" name="正方形/長方形 230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32" name="正方形/長方形 231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33" name="正方形/長方形 232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204" name="グループ化 203"/>
            <p:cNvGrpSpPr/>
            <p:nvPr/>
          </p:nvGrpSpPr>
          <p:grpSpPr>
            <a:xfrm>
              <a:off x="34081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05" name="正方形/長方形 204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6" name="正方形/長方形 205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8" name="正方形/長方形 207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1" name="正方形/長方形 21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2" name="正方形/長方形 21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6" name="正方形/長方形 21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4" name="グループ化 3"/>
            <p:cNvGrpSpPr/>
            <p:nvPr/>
          </p:nvGrpSpPr>
          <p:grpSpPr>
            <a:xfrm>
              <a:off x="18968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" name="正方形/長方形 9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" name="正方形/長方形 12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" name="正方形/長方形 1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" name="正方形/長方形 2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3" name="正方形/長方形 2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5" name="正方形/長方形 2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31" name="直線矢印コネクタ 30"/>
            <p:cNvCxnSpPr/>
            <p:nvPr/>
          </p:nvCxnSpPr>
          <p:spPr>
            <a:xfrm>
              <a:off x="225425" y="4360774"/>
              <a:ext cx="493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89838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1831785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0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正方形/長方形 34"/>
                <p:cNvSpPr/>
                <p:nvPr/>
              </p:nvSpPr>
              <p:spPr>
                <a:xfrm>
                  <a:off x="2385344" y="2817885"/>
                  <a:ext cx="510974" cy="4616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mc:Choice>
          <mc:Fallback xmlns="">
            <p:sp>
              <p:nvSpPr>
                <p:cNvPr id="35" name="正方形/長方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5344" y="2817885"/>
                  <a:ext cx="51097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381" b="-157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線矢印コネクタ 36"/>
            <p:cNvCxnSpPr/>
            <p:nvPr/>
          </p:nvCxnSpPr>
          <p:spPr>
            <a:xfrm flipV="1">
              <a:off x="3404927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テキスト ボックス 67"/>
            <p:cNvSpPr txBox="1"/>
            <p:nvPr/>
          </p:nvSpPr>
          <p:spPr>
            <a:xfrm>
              <a:off x="1936560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2038160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3177985" y="4337421"/>
              <a:ext cx="34015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N-1</a:t>
              </a:r>
              <a:endParaRPr lang="ja-JP" altLang="en-US" sz="7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1" name="テキスト ボックス 100"/>
            <p:cNvSpPr txBox="1"/>
            <p:nvPr/>
          </p:nvSpPr>
          <p:spPr>
            <a:xfrm>
              <a:off x="114110" y="37595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2" name="テキスト ボックス 101"/>
            <p:cNvSpPr txBox="1"/>
            <p:nvPr/>
          </p:nvSpPr>
          <p:spPr>
            <a:xfrm>
              <a:off x="4851210" y="37595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24" name="グループ化 123"/>
          <p:cNvGrpSpPr/>
          <p:nvPr/>
        </p:nvGrpSpPr>
        <p:grpSpPr>
          <a:xfrm>
            <a:off x="8168172" y="3314700"/>
            <a:ext cx="1506543" cy="1046075"/>
            <a:chOff x="1344399" y="3949700"/>
            <a:chExt cx="2573724" cy="1046075"/>
          </a:xfrm>
          <a:solidFill>
            <a:schemeClr val="accent1">
              <a:lumMod val="75000"/>
            </a:schemeClr>
          </a:solidFill>
        </p:grpSpPr>
        <p:sp>
          <p:nvSpPr>
            <p:cNvPr id="125" name="正方形/長方形 124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1" name="正方形/長方形 130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0" name="正方形/長方形 149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1" name="正方形/長方形 150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2" name="正方形/長方形 151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3" name="正方形/長方形 152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4" name="正方形/長方形 153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cxnSp>
        <p:nvCxnSpPr>
          <p:cNvPr id="140" name="直線矢印コネクタ 139"/>
          <p:cNvCxnSpPr/>
          <p:nvPr/>
        </p:nvCxnSpPr>
        <p:spPr>
          <a:xfrm flipV="1">
            <a:off x="8169711" y="3188707"/>
            <a:ext cx="0" cy="132016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テキスト ボックス 140"/>
          <p:cNvSpPr txBox="1"/>
          <p:nvPr/>
        </p:nvSpPr>
        <p:spPr>
          <a:xfrm>
            <a:off x="8103107" y="43310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0</a:t>
            </a:r>
            <a:endParaRPr lang="ja-JP" altLang="en-US" sz="1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8682066" y="2944885"/>
                <a:ext cx="731162" cy="584775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066" y="2944885"/>
                <a:ext cx="73116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直線矢印コネクタ 142"/>
          <p:cNvCxnSpPr/>
          <p:nvPr/>
        </p:nvCxnSpPr>
        <p:spPr>
          <a:xfrm flipV="1">
            <a:off x="9676249" y="3188707"/>
            <a:ext cx="0" cy="132016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テキスト ボックス 143"/>
          <p:cNvSpPr txBox="1"/>
          <p:nvPr/>
        </p:nvSpPr>
        <p:spPr>
          <a:xfrm>
            <a:off x="8207882" y="43310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endParaRPr lang="ja-JP" altLang="en-US" sz="1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8309482" y="43310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endParaRPr lang="ja-JP" altLang="en-US" sz="1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6" name="テキスト ボックス 145"/>
          <p:cNvSpPr txBox="1"/>
          <p:nvPr/>
        </p:nvSpPr>
        <p:spPr>
          <a:xfrm>
            <a:off x="9449307" y="4337421"/>
            <a:ext cx="3401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7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N-1</a:t>
            </a:r>
            <a:endParaRPr lang="ja-JP" altLang="en-US" sz="7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6309232" y="36960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8" name="テキスト ボックス 147"/>
          <p:cNvSpPr txBox="1"/>
          <p:nvPr/>
        </p:nvSpPr>
        <p:spPr>
          <a:xfrm>
            <a:off x="11154282" y="36960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72" name="グループ化 171"/>
          <p:cNvGrpSpPr/>
          <p:nvPr/>
        </p:nvGrpSpPr>
        <p:grpSpPr>
          <a:xfrm>
            <a:off x="6650522" y="3314700"/>
            <a:ext cx="1506543" cy="1046075"/>
            <a:chOff x="1344399" y="3949700"/>
            <a:chExt cx="2573724" cy="10460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3" name="正方形/長方形 172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87" name="グループ化 186"/>
          <p:cNvGrpSpPr/>
          <p:nvPr/>
        </p:nvGrpSpPr>
        <p:grpSpPr>
          <a:xfrm>
            <a:off x="9685822" y="3314700"/>
            <a:ext cx="1506543" cy="1046075"/>
            <a:chOff x="1344399" y="3949700"/>
            <a:chExt cx="2573724" cy="10460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88" name="正方形/長方形 187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7" name="正方形/長方形 196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8" name="正方形/長方形 197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9" name="正方形/長方形 198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00" name="正方形/長方形 199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01" name="正方形/長方形 200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cxnSp>
        <p:nvCxnSpPr>
          <p:cNvPr id="139" name="直線矢印コネクタ 138"/>
          <p:cNvCxnSpPr/>
          <p:nvPr/>
        </p:nvCxnSpPr>
        <p:spPr>
          <a:xfrm>
            <a:off x="6496747" y="4360774"/>
            <a:ext cx="4933253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テキスト ボックス 121"/>
          <p:cNvSpPr txBox="1"/>
          <p:nvPr/>
        </p:nvSpPr>
        <p:spPr>
          <a:xfrm>
            <a:off x="676734" y="151132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変換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6286748" y="152070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変換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テキスト ボックス 135"/>
              <p:cNvSpPr txBox="1"/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周期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を周期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に変換する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は複素数（</a:t>
                </a:r>
                <a:r>
                  <a:rPr lang="ja-JP" altLang="en-US" sz="24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ただし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は実数列のことが多い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が実数の場合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が成り立つ（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36" name="テキスト ボックス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blipFill>
                <a:blip r:embed="rId7"/>
                <a:stretch>
                  <a:fillRect l="-1140" t="-3604" b="-99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47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1090CF7-6EBE-40B6-90AD-5F0CEA5B1E04}"/>
              </a:ext>
            </a:extLst>
          </p:cNvPr>
          <p:cNvGrpSpPr/>
          <p:nvPr/>
        </p:nvGrpSpPr>
        <p:grpSpPr>
          <a:xfrm>
            <a:off x="1484851" y="1121592"/>
            <a:ext cx="7147385" cy="1335761"/>
            <a:chOff x="1484851" y="1121592"/>
            <a:chExt cx="7147385" cy="1335761"/>
          </a:xfrm>
        </p:grpSpPr>
        <p:sp>
          <p:nvSpPr>
            <p:cNvPr id="14" name="角丸四角形 13"/>
            <p:cNvSpPr/>
            <p:nvPr/>
          </p:nvSpPr>
          <p:spPr>
            <a:xfrm>
              <a:off x="1484851" y="1121592"/>
              <a:ext cx="7147385" cy="133576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正方形/長方形 16"/>
                <p:cNvSpPr/>
                <p:nvPr/>
              </p:nvSpPr>
              <p:spPr>
                <a:xfrm>
                  <a:off x="1730226" y="1137244"/>
                  <a:ext cx="3438955" cy="13042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sz="28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2800" b="0" i="1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ja-JP" sz="2800" b="0" i="1" smtClean="0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n-US" altLang="ja-JP" sz="2800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800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ja-JP" sz="2800" b="0" i="1" smtClean="0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800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altLang="ja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8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8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8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8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sup>
                            </m:sSup>
                          </m:e>
                        </m:nary>
                      </m:oMath>
                    </m:oMathPara>
                  </a14:m>
                  <a:endPara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7" name="正方形/長方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0226" y="1137244"/>
                  <a:ext cx="3438955" cy="130426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正方形/長方形 131">
                  <a:extLst>
                    <a:ext uri="{FF2B5EF4-FFF2-40B4-BE49-F238E27FC236}">
                      <a16:creationId xmlns:a16="http://schemas.microsoft.com/office/drawing/2014/main" id="{556FAA20-F59B-4E37-B46A-74A1ABDDAC9A}"/>
                    </a:ext>
                  </a:extLst>
                </p:cNvPr>
                <p:cNvSpPr/>
                <p:nvPr/>
              </p:nvSpPr>
              <p:spPr>
                <a:xfrm>
                  <a:off x="5413406" y="1617099"/>
                  <a:ext cx="321883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=0,1,2,…,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2" name="正方形/長方形 131">
                  <a:extLst>
                    <a:ext uri="{FF2B5EF4-FFF2-40B4-BE49-F238E27FC236}">
                      <a16:creationId xmlns:a16="http://schemas.microsoft.com/office/drawing/2014/main" id="{556FAA20-F59B-4E37-B46A-74A1ABDDAC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406" y="1617099"/>
                  <a:ext cx="321883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772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1486069" y="131252"/>
                <a:ext cx="2916696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ja-JP" sz="28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069" y="131252"/>
                <a:ext cx="2916696" cy="13042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1074854" y="5351383"/>
                <a:ext cx="11117146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は定数（直流成分）に対応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[0,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-1] 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区間に</a:t>
                </a:r>
                <a:r>
                  <a:rPr lang="ja-JP" altLang="en-US" sz="2400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おいて</a:t>
                </a:r>
                <a:r>
                  <a:rPr lang="en-US" altLang="ja-JP" sz="2400" i="1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k</a:t>
                </a:r>
                <a:r>
                  <a:rPr lang="ja-JP" altLang="en-US" sz="2400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回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振動する正弦波に対応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k</a:t>
                </a:r>
                <a:r>
                  <a:rPr lang="en-US" altLang="ja-JP" sz="2400" i="1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=N/2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がもっとも高周波で，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k=N-1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k=1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の正弦波と同じ周波数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（位相は逆）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54" y="5351383"/>
                <a:ext cx="11117146" cy="1354217"/>
              </a:xfrm>
              <a:prstGeom prst="rect">
                <a:avLst/>
              </a:prstGeom>
              <a:blipFill>
                <a:blip r:embed="rId4"/>
                <a:stretch>
                  <a:fillRect l="-713" t="-3604" b="-94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6" name="グループ化 245"/>
          <p:cNvGrpSpPr/>
          <p:nvPr/>
        </p:nvGrpSpPr>
        <p:grpSpPr>
          <a:xfrm>
            <a:off x="1258383" y="1676401"/>
            <a:ext cx="2727122" cy="1546196"/>
            <a:chOff x="3759200" y="711500"/>
            <a:chExt cx="1988458" cy="154619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947900" y="1077894"/>
              <a:ext cx="1503576" cy="947896"/>
              <a:chOff x="1344399" y="4047879"/>
              <a:chExt cx="2568656" cy="94789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" name="正方形/長方形 9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" name="正方形/長方形 12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" name="正方形/長方形 1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" name="正方形/長方形 2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3" name="正方形/長方形 2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5" name="正方形/長方形 2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31" name="直線矢印コネクタ 30"/>
            <p:cNvCxnSpPr/>
            <p:nvPr/>
          </p:nvCxnSpPr>
          <p:spPr>
            <a:xfrm>
              <a:off x="3759200" y="2025789"/>
              <a:ext cx="19884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3949439" y="853722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3882835" y="1996086"/>
              <a:ext cx="1919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0</a:t>
              </a:r>
              <a:endParaRPr lang="ja-JP" altLang="en-US" sz="11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正方形/長方形 34"/>
                <p:cNvSpPr/>
                <p:nvPr/>
              </p:nvSpPr>
              <p:spPr>
                <a:xfrm>
                  <a:off x="3950239" y="711500"/>
                  <a:ext cx="447703" cy="58477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ja-JP" altLang="en-US" sz="3200" dirty="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mc:Choice>
          <mc:Fallback xmlns="">
            <p:sp>
              <p:nvSpPr>
                <p:cNvPr id="35" name="正方形/長方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0239" y="711500"/>
                  <a:ext cx="447703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線矢印コネクタ 36"/>
            <p:cNvCxnSpPr/>
            <p:nvPr/>
          </p:nvCxnSpPr>
          <p:spPr>
            <a:xfrm flipV="1">
              <a:off x="5455977" y="853722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テキスト ボックス 67"/>
            <p:cNvSpPr txBox="1"/>
            <p:nvPr/>
          </p:nvSpPr>
          <p:spPr>
            <a:xfrm>
              <a:off x="3987610" y="1996086"/>
              <a:ext cx="1919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</a:t>
              </a:r>
              <a:endParaRPr lang="ja-JP" altLang="en-US" sz="11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4089210" y="1996086"/>
              <a:ext cx="1919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endParaRPr lang="ja-JP" altLang="en-US" sz="11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5229035" y="2002436"/>
              <a:ext cx="2807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9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N-1</a:t>
              </a:r>
              <a:endParaRPr lang="ja-JP" altLang="en-US" sz="9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72" name="グループ化 171"/>
          <p:cNvGrpSpPr/>
          <p:nvPr/>
        </p:nvGrpSpPr>
        <p:grpSpPr>
          <a:xfrm>
            <a:off x="11438728" y="-3085691"/>
            <a:ext cx="1506543" cy="1046075"/>
            <a:chOff x="1344399" y="3949700"/>
            <a:chExt cx="2573724" cy="10460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3" name="正方形/長方形 172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87" name="グループ化 186"/>
          <p:cNvGrpSpPr/>
          <p:nvPr/>
        </p:nvGrpSpPr>
        <p:grpSpPr>
          <a:xfrm>
            <a:off x="13992351" y="-3115188"/>
            <a:ext cx="1506543" cy="1046075"/>
            <a:chOff x="1344399" y="3949700"/>
            <a:chExt cx="2573724" cy="10460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88" name="正方形/長方形 187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7" name="正方形/長方形 196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8" name="正方形/長方形 197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9" name="正方形/長方形 198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00" name="正方形/長方形 199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01" name="正方形/長方形 200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247" name="グループ化 246"/>
          <p:cNvGrpSpPr/>
          <p:nvPr/>
        </p:nvGrpSpPr>
        <p:grpSpPr>
          <a:xfrm>
            <a:off x="1199389" y="3454400"/>
            <a:ext cx="2732900" cy="1419196"/>
            <a:chOff x="7964129" y="519185"/>
            <a:chExt cx="1992671" cy="1419196"/>
          </a:xfrm>
        </p:grpSpPr>
        <p:grpSp>
          <p:nvGrpSpPr>
            <p:cNvPr id="124" name="グループ化 123"/>
            <p:cNvGrpSpPr/>
            <p:nvPr/>
          </p:nvGrpSpPr>
          <p:grpSpPr>
            <a:xfrm>
              <a:off x="8168172" y="660400"/>
              <a:ext cx="1506543" cy="1046075"/>
              <a:chOff x="1344399" y="3949700"/>
              <a:chExt cx="2573724" cy="104607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25" name="正方形/長方形 124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140" name="直線矢印コネクタ 139"/>
            <p:cNvCxnSpPr/>
            <p:nvPr/>
          </p:nvCxnSpPr>
          <p:spPr>
            <a:xfrm flipV="1">
              <a:off x="8169711" y="5344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テキスト ボックス 140"/>
            <p:cNvSpPr txBox="1"/>
            <p:nvPr/>
          </p:nvSpPr>
          <p:spPr>
            <a:xfrm>
              <a:off x="8103107" y="1676771"/>
              <a:ext cx="1919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0</a:t>
              </a:r>
              <a:endParaRPr lang="ja-JP" altLang="en-US" sz="11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正方形/長方形 141"/>
                <p:cNvSpPr/>
                <p:nvPr/>
              </p:nvSpPr>
              <p:spPr>
                <a:xfrm>
                  <a:off x="8307031" y="519185"/>
                  <a:ext cx="628963" cy="70788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sz="4000" dirty="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mc:Choice>
          <mc:Fallback xmlns="">
            <p:sp>
              <p:nvSpPr>
                <p:cNvPr id="142" name="正方形/長方形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031" y="519185"/>
                  <a:ext cx="628963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直線矢印コネクタ 142"/>
            <p:cNvCxnSpPr/>
            <p:nvPr/>
          </p:nvCxnSpPr>
          <p:spPr>
            <a:xfrm flipV="1">
              <a:off x="9676249" y="5344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テキスト ボックス 143"/>
            <p:cNvSpPr txBox="1"/>
            <p:nvPr/>
          </p:nvSpPr>
          <p:spPr>
            <a:xfrm>
              <a:off x="8207882" y="1676771"/>
              <a:ext cx="1919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</a:t>
              </a:r>
              <a:endParaRPr lang="ja-JP" altLang="en-US" sz="11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5" name="テキスト ボックス 144"/>
            <p:cNvSpPr txBox="1"/>
            <p:nvPr/>
          </p:nvSpPr>
          <p:spPr>
            <a:xfrm>
              <a:off x="8309482" y="1676771"/>
              <a:ext cx="1919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endParaRPr lang="ja-JP" altLang="en-US" sz="11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6" name="テキスト ボックス 145"/>
            <p:cNvSpPr txBox="1"/>
            <p:nvPr/>
          </p:nvSpPr>
          <p:spPr>
            <a:xfrm>
              <a:off x="9449307" y="1683121"/>
              <a:ext cx="2807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9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N-1</a:t>
              </a:r>
              <a:endParaRPr lang="ja-JP" altLang="en-US" sz="9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cxnSp>
          <p:nvCxnSpPr>
            <p:cNvPr id="139" name="直線矢印コネクタ 138"/>
            <p:cNvCxnSpPr/>
            <p:nvPr/>
          </p:nvCxnSpPr>
          <p:spPr>
            <a:xfrm>
              <a:off x="7964129" y="1706474"/>
              <a:ext cx="199267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グループ化 348"/>
          <p:cNvGrpSpPr/>
          <p:nvPr/>
        </p:nvGrpSpPr>
        <p:grpSpPr>
          <a:xfrm>
            <a:off x="5308223" y="221490"/>
            <a:ext cx="5494767" cy="4502910"/>
            <a:chOff x="5308223" y="221490"/>
            <a:chExt cx="5494767" cy="54998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正方形/長方形 251"/>
                <p:cNvSpPr/>
                <p:nvPr/>
              </p:nvSpPr>
              <p:spPr>
                <a:xfrm>
                  <a:off x="6273423" y="1394959"/>
                  <a:ext cx="1951816" cy="88701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mc:Choice>
          <mc:Fallback xmlns="">
            <p:sp>
              <p:nvSpPr>
                <p:cNvPr id="252" name="正方形/長方形 2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3423" y="1394959"/>
                  <a:ext cx="1951816" cy="88701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1" name="図 24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3" t="12917" r="11007" b="12464"/>
            <a:stretch/>
          </p:blipFill>
          <p:spPr>
            <a:xfrm>
              <a:off x="8380730" y="1072635"/>
              <a:ext cx="2004060" cy="1380688"/>
            </a:xfrm>
            <a:prstGeom prst="rect">
              <a:avLst/>
            </a:prstGeom>
          </p:spPr>
        </p:pic>
        <p:grpSp>
          <p:nvGrpSpPr>
            <p:cNvPr id="299" name="グループ化 298"/>
            <p:cNvGrpSpPr/>
            <p:nvPr/>
          </p:nvGrpSpPr>
          <p:grpSpPr>
            <a:xfrm>
              <a:off x="8349930" y="1158928"/>
              <a:ext cx="2066187" cy="1192728"/>
              <a:chOff x="7657780" y="3588754"/>
              <a:chExt cx="2066187" cy="1192728"/>
            </a:xfrm>
          </p:grpSpPr>
          <p:sp>
            <p:nvSpPr>
              <p:cNvPr id="258" name="正方形/長方形 257"/>
              <p:cNvSpPr/>
              <p:nvPr/>
            </p:nvSpPr>
            <p:spPr>
              <a:xfrm>
                <a:off x="8100613" y="3588754"/>
                <a:ext cx="147239" cy="5916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59" name="正方形/長方形 258"/>
              <p:cNvSpPr/>
              <p:nvPr/>
            </p:nvSpPr>
            <p:spPr>
              <a:xfrm>
                <a:off x="7657780" y="4040677"/>
                <a:ext cx="147239" cy="13974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60" name="正方形/長方形 259"/>
              <p:cNvSpPr/>
              <p:nvPr/>
            </p:nvSpPr>
            <p:spPr>
              <a:xfrm>
                <a:off x="7805391" y="3802626"/>
                <a:ext cx="147239" cy="37779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61" name="正方形/長方形 260"/>
              <p:cNvSpPr/>
              <p:nvPr/>
            </p:nvSpPr>
            <p:spPr>
              <a:xfrm>
                <a:off x="7953002" y="3644547"/>
                <a:ext cx="147239" cy="53587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62" name="正方形/長方形 261"/>
              <p:cNvSpPr/>
              <p:nvPr/>
            </p:nvSpPr>
            <p:spPr>
              <a:xfrm>
                <a:off x="8248224" y="3657566"/>
                <a:ext cx="147239" cy="52285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63" name="正方形/長方形 262"/>
              <p:cNvSpPr/>
              <p:nvPr/>
            </p:nvSpPr>
            <p:spPr>
              <a:xfrm>
                <a:off x="8395835" y="3824944"/>
                <a:ext cx="147239" cy="35547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64" name="正方形/長方形 263"/>
              <p:cNvSpPr/>
              <p:nvPr/>
            </p:nvSpPr>
            <p:spPr>
              <a:xfrm>
                <a:off x="8543446" y="4053696"/>
                <a:ext cx="147239" cy="12672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65" name="正方形/長方形 264"/>
              <p:cNvSpPr/>
              <p:nvPr/>
            </p:nvSpPr>
            <p:spPr>
              <a:xfrm flipV="1">
                <a:off x="8691057" y="4180421"/>
                <a:ext cx="147239" cy="16463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66" name="正方形/長方形 265"/>
              <p:cNvSpPr/>
              <p:nvPr/>
            </p:nvSpPr>
            <p:spPr>
              <a:xfrm flipV="1">
                <a:off x="8838668" y="4180420"/>
                <a:ext cx="147239" cy="39524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67" name="正方形/長方形 266"/>
              <p:cNvSpPr/>
              <p:nvPr/>
            </p:nvSpPr>
            <p:spPr>
              <a:xfrm flipV="1">
                <a:off x="9576728" y="4180420"/>
                <a:ext cx="147239" cy="14232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68" name="正方形/長方形 267"/>
              <p:cNvSpPr/>
              <p:nvPr/>
            </p:nvSpPr>
            <p:spPr>
              <a:xfrm flipV="1">
                <a:off x="9429112" y="4180420"/>
                <a:ext cx="147239" cy="36053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 flipV="1">
                <a:off x="9281501" y="4180421"/>
                <a:ext cx="147239" cy="53658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 flipV="1">
                <a:off x="9133890" y="4180420"/>
                <a:ext cx="147239" cy="60106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71" name="正方形/長方形 270"/>
              <p:cNvSpPr/>
              <p:nvPr/>
            </p:nvSpPr>
            <p:spPr>
              <a:xfrm flipV="1">
                <a:off x="8986279" y="4180421"/>
                <a:ext cx="147239" cy="55642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250" name="直線矢印コネクタ 249"/>
            <p:cNvCxnSpPr/>
            <p:nvPr/>
          </p:nvCxnSpPr>
          <p:spPr>
            <a:xfrm flipV="1">
              <a:off x="8352041" y="1218441"/>
              <a:ext cx="0" cy="64782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矢印コネクタ 252"/>
            <p:cNvCxnSpPr/>
            <p:nvPr/>
          </p:nvCxnSpPr>
          <p:spPr>
            <a:xfrm flipV="1">
              <a:off x="10418221" y="1263075"/>
              <a:ext cx="0" cy="60318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線矢印コネクタ 256"/>
            <p:cNvCxnSpPr/>
            <p:nvPr/>
          </p:nvCxnSpPr>
          <p:spPr>
            <a:xfrm>
              <a:off x="8070090" y="1750595"/>
              <a:ext cx="2732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6" name="グループ化 345"/>
            <p:cNvGrpSpPr/>
            <p:nvPr/>
          </p:nvGrpSpPr>
          <p:grpSpPr>
            <a:xfrm>
              <a:off x="6311523" y="221490"/>
              <a:ext cx="4491467" cy="936529"/>
              <a:chOff x="5378073" y="221490"/>
              <a:chExt cx="4491467" cy="9365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正方形/長方形 276"/>
                  <p:cNvSpPr/>
                  <p:nvPr/>
                </p:nvSpPr>
                <p:spPr>
                  <a:xfrm>
                    <a:off x="5378073" y="271008"/>
                    <a:ext cx="1960088" cy="887011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altLang="ja-JP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ja-JP" altLang="en-US" sz="2800" dirty="0">
                      <a:latin typeface="游ゴシック" panose="020B0400000000000000" pitchFamily="50" charset="-128"/>
                      <a:ea typeface="游ゴシック" panose="020B0400000000000000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77" name="正方形/長方形 27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8073" y="271008"/>
                    <a:ext cx="1960088" cy="8870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78" name="グループ化 277"/>
              <p:cNvGrpSpPr/>
              <p:nvPr/>
            </p:nvGrpSpPr>
            <p:grpSpPr>
              <a:xfrm>
                <a:off x="7136640" y="221490"/>
                <a:ext cx="2732900" cy="647820"/>
                <a:chOff x="7377940" y="2914650"/>
                <a:chExt cx="2732900" cy="829472"/>
              </a:xfrm>
            </p:grpSpPr>
            <p:grpSp>
              <p:nvGrpSpPr>
                <p:cNvPr id="280" name="グループ化 279"/>
                <p:cNvGrpSpPr/>
                <p:nvPr/>
              </p:nvGrpSpPr>
              <p:grpSpPr>
                <a:xfrm>
                  <a:off x="7657780" y="3263002"/>
                  <a:ext cx="2066187" cy="333023"/>
                  <a:chOff x="1344399" y="4662753"/>
                  <a:chExt cx="2573724" cy="333023"/>
                </a:xfrm>
                <a:solidFill>
                  <a:schemeClr val="accent1">
                    <a:lumMod val="75000"/>
                  </a:schemeClr>
                </a:solidFill>
              </p:grpSpPr>
              <p:sp>
                <p:nvSpPr>
                  <p:cNvPr id="285" name="正方形/長方形 284"/>
                  <p:cNvSpPr/>
                  <p:nvPr/>
                </p:nvSpPr>
                <p:spPr>
                  <a:xfrm>
                    <a:off x="1896009" y="4662754"/>
                    <a:ext cx="183407" cy="33302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>
                      <a:latin typeface="游ゴシック" panose="020B0400000000000000" pitchFamily="50" charset="-128"/>
                      <a:ea typeface="游ゴシック" panose="020B0400000000000000" pitchFamily="50" charset="-128"/>
                    </a:endParaRPr>
                  </a:p>
                </p:txBody>
              </p:sp>
              <p:sp>
                <p:nvSpPr>
                  <p:cNvPr id="286" name="正方形/長方形 285"/>
                  <p:cNvSpPr/>
                  <p:nvPr/>
                </p:nvSpPr>
                <p:spPr>
                  <a:xfrm>
                    <a:off x="1344399" y="4662754"/>
                    <a:ext cx="183407" cy="333019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>
                      <a:latin typeface="游ゴシック" panose="020B0400000000000000" pitchFamily="50" charset="-128"/>
                      <a:ea typeface="游ゴシック" panose="020B0400000000000000" pitchFamily="50" charset="-128"/>
                    </a:endParaRPr>
                  </a:p>
                </p:txBody>
              </p:sp>
              <p:sp>
                <p:nvSpPr>
                  <p:cNvPr id="287" name="正方形/長方形 286"/>
                  <p:cNvSpPr/>
                  <p:nvPr/>
                </p:nvSpPr>
                <p:spPr>
                  <a:xfrm>
                    <a:off x="1528269" y="4662753"/>
                    <a:ext cx="183407" cy="333019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>
                      <a:latin typeface="游ゴシック" panose="020B0400000000000000" pitchFamily="50" charset="-128"/>
                      <a:ea typeface="游ゴシック" panose="020B0400000000000000" pitchFamily="50" charset="-128"/>
                    </a:endParaRPr>
                  </a:p>
                </p:txBody>
              </p:sp>
              <p:sp>
                <p:nvSpPr>
                  <p:cNvPr id="288" name="正方形/長方形 287"/>
                  <p:cNvSpPr/>
                  <p:nvPr/>
                </p:nvSpPr>
                <p:spPr>
                  <a:xfrm>
                    <a:off x="1712139" y="4662754"/>
                    <a:ext cx="183407" cy="333019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>
                      <a:latin typeface="游ゴシック" panose="020B0400000000000000" pitchFamily="50" charset="-128"/>
                      <a:ea typeface="游ゴシック" panose="020B0400000000000000" pitchFamily="50" charset="-128"/>
                    </a:endParaRPr>
                  </a:p>
                </p:txBody>
              </p:sp>
              <p:sp>
                <p:nvSpPr>
                  <p:cNvPr id="289" name="正方形/長方形 288"/>
                  <p:cNvSpPr/>
                  <p:nvPr/>
                </p:nvSpPr>
                <p:spPr>
                  <a:xfrm>
                    <a:off x="2079879" y="4662754"/>
                    <a:ext cx="183407" cy="33302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>
                      <a:latin typeface="游ゴシック" panose="020B0400000000000000" pitchFamily="50" charset="-128"/>
                      <a:ea typeface="游ゴシック" panose="020B0400000000000000" pitchFamily="50" charset="-128"/>
                    </a:endParaRPr>
                  </a:p>
                </p:txBody>
              </p:sp>
              <p:sp>
                <p:nvSpPr>
                  <p:cNvPr id="290" name="正方形/長方形 289"/>
                  <p:cNvSpPr/>
                  <p:nvPr/>
                </p:nvSpPr>
                <p:spPr>
                  <a:xfrm>
                    <a:off x="2263749" y="4662754"/>
                    <a:ext cx="183407" cy="33302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>
                      <a:latin typeface="游ゴシック" panose="020B0400000000000000" pitchFamily="50" charset="-128"/>
                      <a:ea typeface="游ゴシック" panose="020B0400000000000000" pitchFamily="50" charset="-128"/>
                    </a:endParaRPr>
                  </a:p>
                </p:txBody>
              </p:sp>
              <p:sp>
                <p:nvSpPr>
                  <p:cNvPr id="291" name="正方形/長方形 290"/>
                  <p:cNvSpPr/>
                  <p:nvPr/>
                </p:nvSpPr>
                <p:spPr>
                  <a:xfrm>
                    <a:off x="2447619" y="4662754"/>
                    <a:ext cx="183407" cy="333022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>
                      <a:latin typeface="游ゴシック" panose="020B0400000000000000" pitchFamily="50" charset="-128"/>
                      <a:ea typeface="游ゴシック" panose="020B0400000000000000" pitchFamily="50" charset="-128"/>
                    </a:endParaRPr>
                  </a:p>
                </p:txBody>
              </p:sp>
              <p:sp>
                <p:nvSpPr>
                  <p:cNvPr id="292" name="正方形/長方形 291"/>
                  <p:cNvSpPr/>
                  <p:nvPr/>
                </p:nvSpPr>
                <p:spPr>
                  <a:xfrm>
                    <a:off x="2631490" y="4662753"/>
                    <a:ext cx="183407" cy="333019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>
                      <a:latin typeface="游ゴシック" panose="020B0400000000000000" pitchFamily="50" charset="-128"/>
                      <a:ea typeface="游ゴシック" panose="020B0400000000000000" pitchFamily="50" charset="-128"/>
                    </a:endParaRPr>
                  </a:p>
                </p:txBody>
              </p:sp>
              <p:sp>
                <p:nvSpPr>
                  <p:cNvPr id="293" name="正方形/長方形 292"/>
                  <p:cNvSpPr/>
                  <p:nvPr/>
                </p:nvSpPr>
                <p:spPr>
                  <a:xfrm>
                    <a:off x="2815360" y="4662754"/>
                    <a:ext cx="183407" cy="333019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>
                      <a:latin typeface="游ゴシック" panose="020B0400000000000000" pitchFamily="50" charset="-128"/>
                      <a:ea typeface="游ゴシック" panose="020B0400000000000000" pitchFamily="50" charset="-128"/>
                    </a:endParaRPr>
                  </a:p>
                </p:txBody>
              </p:sp>
              <p:sp>
                <p:nvSpPr>
                  <p:cNvPr id="294" name="正方形/長方形 293"/>
                  <p:cNvSpPr/>
                  <p:nvPr/>
                </p:nvSpPr>
                <p:spPr>
                  <a:xfrm>
                    <a:off x="3734716" y="4662758"/>
                    <a:ext cx="183407" cy="333015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>
                      <a:latin typeface="游ゴシック" panose="020B0400000000000000" pitchFamily="50" charset="-128"/>
                      <a:ea typeface="游ゴシック" panose="020B0400000000000000" pitchFamily="50" charset="-128"/>
                    </a:endParaRPr>
                  </a:p>
                </p:txBody>
              </p:sp>
              <p:sp>
                <p:nvSpPr>
                  <p:cNvPr id="295" name="正方形/長方形 294"/>
                  <p:cNvSpPr/>
                  <p:nvPr/>
                </p:nvSpPr>
                <p:spPr>
                  <a:xfrm>
                    <a:off x="3550840" y="4662757"/>
                    <a:ext cx="183407" cy="333014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>
                      <a:latin typeface="游ゴシック" panose="020B0400000000000000" pitchFamily="50" charset="-128"/>
                      <a:ea typeface="游ゴシック" panose="020B0400000000000000" pitchFamily="50" charset="-128"/>
                    </a:endParaRPr>
                  </a:p>
                </p:txBody>
              </p:sp>
              <p:sp>
                <p:nvSpPr>
                  <p:cNvPr id="296" name="正方形/長方形 295"/>
                  <p:cNvSpPr/>
                  <p:nvPr/>
                </p:nvSpPr>
                <p:spPr>
                  <a:xfrm>
                    <a:off x="3366970" y="4662758"/>
                    <a:ext cx="183407" cy="333015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>
                      <a:latin typeface="游ゴシック" panose="020B0400000000000000" pitchFamily="50" charset="-128"/>
                      <a:ea typeface="游ゴシック" panose="020B0400000000000000" pitchFamily="50" charset="-128"/>
                    </a:endParaRPr>
                  </a:p>
                </p:txBody>
              </p:sp>
              <p:sp>
                <p:nvSpPr>
                  <p:cNvPr id="297" name="正方形/長方形 296"/>
                  <p:cNvSpPr/>
                  <p:nvPr/>
                </p:nvSpPr>
                <p:spPr>
                  <a:xfrm>
                    <a:off x="3183100" y="4662757"/>
                    <a:ext cx="183407" cy="333017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>
                      <a:latin typeface="游ゴシック" panose="020B0400000000000000" pitchFamily="50" charset="-128"/>
                      <a:ea typeface="游ゴシック" panose="020B0400000000000000" pitchFamily="50" charset="-128"/>
                    </a:endParaRPr>
                  </a:p>
                </p:txBody>
              </p:sp>
              <p:sp>
                <p:nvSpPr>
                  <p:cNvPr id="298" name="正方形/長方形 297"/>
                  <p:cNvSpPr/>
                  <p:nvPr/>
                </p:nvSpPr>
                <p:spPr>
                  <a:xfrm>
                    <a:off x="2999230" y="4662757"/>
                    <a:ext cx="183407" cy="333017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>
                      <a:latin typeface="游ゴシック" panose="020B0400000000000000" pitchFamily="50" charset="-128"/>
                      <a:ea typeface="游ゴシック" panose="020B0400000000000000" pitchFamily="50" charset="-128"/>
                    </a:endParaRPr>
                  </a:p>
                </p:txBody>
              </p:sp>
            </p:grpSp>
            <p:cxnSp>
              <p:nvCxnSpPr>
                <p:cNvPr id="281" name="直線矢印コネクタ 280"/>
                <p:cNvCxnSpPr/>
                <p:nvPr/>
              </p:nvCxnSpPr>
              <p:spPr>
                <a:xfrm flipV="1">
                  <a:off x="7659891" y="2914650"/>
                  <a:ext cx="0" cy="82947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sys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線矢印コネクタ 281"/>
                <p:cNvCxnSpPr/>
                <p:nvPr/>
              </p:nvCxnSpPr>
              <p:spPr>
                <a:xfrm flipV="1">
                  <a:off x="9726071" y="2971800"/>
                  <a:ext cx="0" cy="77232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sys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直線矢印コネクタ 282"/>
                <p:cNvCxnSpPr/>
                <p:nvPr/>
              </p:nvCxnSpPr>
              <p:spPr>
                <a:xfrm>
                  <a:off x="7377940" y="3596023"/>
                  <a:ext cx="273290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40" name="図 23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15" t="11735" r="10676" b="11836"/>
            <a:stretch/>
          </p:blipFill>
          <p:spPr>
            <a:xfrm>
              <a:off x="8388349" y="2474756"/>
              <a:ext cx="2007395" cy="12977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正方形/長方形 299"/>
                <p:cNvSpPr/>
                <p:nvPr/>
              </p:nvSpPr>
              <p:spPr>
                <a:xfrm>
                  <a:off x="6260723" y="2772908"/>
                  <a:ext cx="1960088" cy="88701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mc:Choice>
          <mc:Fallback xmlns="">
            <p:sp>
              <p:nvSpPr>
                <p:cNvPr id="300" name="正方形/長方形 2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0723" y="2772908"/>
                  <a:ext cx="1960088" cy="88701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2" name="グループ化 301"/>
            <p:cNvGrpSpPr/>
            <p:nvPr/>
          </p:nvGrpSpPr>
          <p:grpSpPr>
            <a:xfrm>
              <a:off x="8349930" y="2591437"/>
              <a:ext cx="2066187" cy="1071562"/>
              <a:chOff x="7657780" y="3643313"/>
              <a:chExt cx="2066187" cy="1071562"/>
            </a:xfrm>
          </p:grpSpPr>
          <p:sp>
            <p:nvSpPr>
              <p:cNvPr id="303" name="正方形/長方形 302"/>
              <p:cNvSpPr/>
              <p:nvPr/>
            </p:nvSpPr>
            <p:spPr>
              <a:xfrm>
                <a:off x="8100613" y="4126706"/>
                <a:ext cx="147239" cy="5371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304" name="正方形/長方形 303"/>
              <p:cNvSpPr/>
              <p:nvPr/>
            </p:nvSpPr>
            <p:spPr>
              <a:xfrm>
                <a:off x="7657780" y="3948113"/>
                <a:ext cx="147239" cy="23230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305" name="正方形/長方形 304"/>
              <p:cNvSpPr/>
              <p:nvPr/>
            </p:nvSpPr>
            <p:spPr>
              <a:xfrm>
                <a:off x="7805391" y="3645694"/>
                <a:ext cx="147239" cy="53472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306" name="正方形/長方形 305"/>
              <p:cNvSpPr/>
              <p:nvPr/>
            </p:nvSpPr>
            <p:spPr>
              <a:xfrm>
                <a:off x="7953002" y="3757613"/>
                <a:ext cx="147239" cy="42280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307" name="正方形/長方形 306"/>
              <p:cNvSpPr/>
              <p:nvPr/>
            </p:nvSpPr>
            <p:spPr>
              <a:xfrm flipV="1">
                <a:off x="8248224" y="4180421"/>
                <a:ext cx="147239" cy="37491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308" name="正方形/長方形 307"/>
              <p:cNvSpPr/>
              <p:nvPr/>
            </p:nvSpPr>
            <p:spPr>
              <a:xfrm flipV="1">
                <a:off x="8395835" y="4180421"/>
                <a:ext cx="147239" cy="53445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309" name="正方形/長方形 308"/>
              <p:cNvSpPr/>
              <p:nvPr/>
            </p:nvSpPr>
            <p:spPr>
              <a:xfrm flipV="1">
                <a:off x="8543446" y="4180422"/>
                <a:ext cx="147239" cy="25108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8691057" y="3964781"/>
                <a:ext cx="147239" cy="21564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8838668" y="3643313"/>
                <a:ext cx="147239" cy="53710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 flipV="1">
                <a:off x="9576728" y="4180420"/>
                <a:ext cx="147239" cy="2201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313" name="正方形/長方形 312"/>
              <p:cNvSpPr/>
              <p:nvPr/>
            </p:nvSpPr>
            <p:spPr>
              <a:xfrm flipV="1">
                <a:off x="9429112" y="4180419"/>
                <a:ext cx="147239" cy="52254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314" name="正方形/長方形 313"/>
              <p:cNvSpPr/>
              <p:nvPr/>
            </p:nvSpPr>
            <p:spPr>
              <a:xfrm flipV="1">
                <a:off x="9281501" y="4180420"/>
                <a:ext cx="147239" cy="39872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9133890" y="4119563"/>
                <a:ext cx="147239" cy="6085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8986279" y="3779043"/>
                <a:ext cx="147239" cy="40137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317" name="直線矢印コネクタ 316"/>
            <p:cNvCxnSpPr/>
            <p:nvPr/>
          </p:nvCxnSpPr>
          <p:spPr>
            <a:xfrm flipV="1">
              <a:off x="8352041" y="2596391"/>
              <a:ext cx="0" cy="64782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矢印コネクタ 317"/>
            <p:cNvCxnSpPr/>
            <p:nvPr/>
          </p:nvCxnSpPr>
          <p:spPr>
            <a:xfrm flipV="1">
              <a:off x="10418221" y="2641025"/>
              <a:ext cx="0" cy="60318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矢印コネクタ 318"/>
            <p:cNvCxnSpPr/>
            <p:nvPr/>
          </p:nvCxnSpPr>
          <p:spPr>
            <a:xfrm>
              <a:off x="8070090" y="3128545"/>
              <a:ext cx="2732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正方形/長方形 324"/>
                <p:cNvSpPr/>
                <p:nvPr/>
              </p:nvSpPr>
              <p:spPr>
                <a:xfrm>
                  <a:off x="5308223" y="4713786"/>
                  <a:ext cx="2969083" cy="88701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mc:Choice>
          <mc:Fallback xmlns="">
            <p:sp>
              <p:nvSpPr>
                <p:cNvPr id="325" name="正方形/長方形 3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8223" y="4713786"/>
                  <a:ext cx="2969083" cy="88701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7" name="グループ化 346"/>
            <p:cNvGrpSpPr/>
            <p:nvPr/>
          </p:nvGrpSpPr>
          <p:grpSpPr>
            <a:xfrm flipV="1">
              <a:off x="8349930" y="4371538"/>
              <a:ext cx="2068291" cy="1349812"/>
              <a:chOff x="7416480" y="5477312"/>
              <a:chExt cx="2068291" cy="1380688"/>
            </a:xfrm>
          </p:grpSpPr>
          <p:pic>
            <p:nvPicPr>
              <p:cNvPr id="326" name="図 32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53" t="12917" r="11007" b="12464"/>
              <a:stretch/>
            </p:blipFill>
            <p:spPr>
              <a:xfrm>
                <a:off x="7447280" y="5477312"/>
                <a:ext cx="2004060" cy="1380688"/>
              </a:xfrm>
              <a:prstGeom prst="rect">
                <a:avLst/>
              </a:prstGeom>
            </p:spPr>
          </p:pic>
          <p:grpSp>
            <p:nvGrpSpPr>
              <p:cNvPr id="327" name="グループ化 326"/>
              <p:cNvGrpSpPr/>
              <p:nvPr/>
            </p:nvGrpSpPr>
            <p:grpSpPr>
              <a:xfrm>
                <a:off x="7416480" y="5563605"/>
                <a:ext cx="2066187" cy="1192728"/>
                <a:chOff x="7657780" y="3588754"/>
                <a:chExt cx="2066187" cy="1192728"/>
              </a:xfrm>
            </p:grpSpPr>
            <p:sp>
              <p:nvSpPr>
                <p:cNvPr id="332" name="正方形/長方形 331"/>
                <p:cNvSpPr/>
                <p:nvPr/>
              </p:nvSpPr>
              <p:spPr>
                <a:xfrm>
                  <a:off x="8100613" y="3588754"/>
                  <a:ext cx="147239" cy="59166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333" name="正方形/長方形 332"/>
                <p:cNvSpPr/>
                <p:nvPr/>
              </p:nvSpPr>
              <p:spPr>
                <a:xfrm>
                  <a:off x="7657780" y="4040677"/>
                  <a:ext cx="147239" cy="13974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334" name="正方形/長方形 333"/>
                <p:cNvSpPr/>
                <p:nvPr/>
              </p:nvSpPr>
              <p:spPr>
                <a:xfrm>
                  <a:off x="7805391" y="3802626"/>
                  <a:ext cx="147239" cy="377794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335" name="正方形/長方形 334"/>
                <p:cNvSpPr/>
                <p:nvPr/>
              </p:nvSpPr>
              <p:spPr>
                <a:xfrm>
                  <a:off x="7953002" y="3644547"/>
                  <a:ext cx="147239" cy="53587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336" name="正方形/長方形 335"/>
                <p:cNvSpPr/>
                <p:nvPr/>
              </p:nvSpPr>
              <p:spPr>
                <a:xfrm>
                  <a:off x="8248224" y="3657566"/>
                  <a:ext cx="147239" cy="522855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337" name="正方形/長方形 336"/>
                <p:cNvSpPr/>
                <p:nvPr/>
              </p:nvSpPr>
              <p:spPr>
                <a:xfrm>
                  <a:off x="8395835" y="3824944"/>
                  <a:ext cx="147239" cy="35547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338" name="正方形/長方形 337"/>
                <p:cNvSpPr/>
                <p:nvPr/>
              </p:nvSpPr>
              <p:spPr>
                <a:xfrm>
                  <a:off x="8543446" y="4053696"/>
                  <a:ext cx="147239" cy="12672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339" name="正方形/長方形 338"/>
                <p:cNvSpPr/>
                <p:nvPr/>
              </p:nvSpPr>
              <p:spPr>
                <a:xfrm flipV="1">
                  <a:off x="8691057" y="4180421"/>
                  <a:ext cx="147239" cy="16463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340" name="正方形/長方形 339"/>
                <p:cNvSpPr/>
                <p:nvPr/>
              </p:nvSpPr>
              <p:spPr>
                <a:xfrm flipV="1">
                  <a:off x="8838668" y="4180420"/>
                  <a:ext cx="147239" cy="39524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341" name="正方形/長方形 340"/>
                <p:cNvSpPr/>
                <p:nvPr/>
              </p:nvSpPr>
              <p:spPr>
                <a:xfrm flipV="1">
                  <a:off x="9576728" y="4180420"/>
                  <a:ext cx="147239" cy="14232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342" name="正方形/長方形 341"/>
                <p:cNvSpPr/>
                <p:nvPr/>
              </p:nvSpPr>
              <p:spPr>
                <a:xfrm flipV="1">
                  <a:off x="9429112" y="4180420"/>
                  <a:ext cx="147239" cy="360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343" name="正方形/長方形 342"/>
                <p:cNvSpPr/>
                <p:nvPr/>
              </p:nvSpPr>
              <p:spPr>
                <a:xfrm flipV="1">
                  <a:off x="9281501" y="4180421"/>
                  <a:ext cx="147239" cy="53658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344" name="正方形/長方形 343"/>
                <p:cNvSpPr/>
                <p:nvPr/>
              </p:nvSpPr>
              <p:spPr>
                <a:xfrm flipV="1">
                  <a:off x="9133890" y="4180420"/>
                  <a:ext cx="147239" cy="60106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345" name="正方形/長方形 344"/>
                <p:cNvSpPr/>
                <p:nvPr/>
              </p:nvSpPr>
              <p:spPr>
                <a:xfrm flipV="1">
                  <a:off x="8986279" y="4180421"/>
                  <a:ext cx="147239" cy="55642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p:grpSp>
          <p:cxnSp>
            <p:nvCxnSpPr>
              <p:cNvPr id="328" name="直線矢印コネクタ 327"/>
              <p:cNvCxnSpPr/>
              <p:nvPr/>
            </p:nvCxnSpPr>
            <p:spPr>
              <a:xfrm flipV="1">
                <a:off x="7418591" y="5986852"/>
                <a:ext cx="0" cy="6478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線矢印コネクタ 328"/>
              <p:cNvCxnSpPr/>
              <p:nvPr/>
            </p:nvCxnSpPr>
            <p:spPr>
              <a:xfrm flipV="1">
                <a:off x="9484771" y="6031486"/>
                <a:ext cx="0" cy="60318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0" name="直線矢印コネクタ 329"/>
            <p:cNvCxnSpPr/>
            <p:nvPr/>
          </p:nvCxnSpPr>
          <p:spPr>
            <a:xfrm>
              <a:off x="8070090" y="5069422"/>
              <a:ext cx="2732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テキスト ボックス 347"/>
            <p:cNvSpPr txBox="1"/>
            <p:nvPr/>
          </p:nvSpPr>
          <p:spPr>
            <a:xfrm rot="5400000">
              <a:off x="7396036" y="3761407"/>
              <a:ext cx="8520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ja-JP" sz="4000" b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…</a:t>
              </a:r>
            </a:p>
          </p:txBody>
        </p:sp>
      </p:grpSp>
      <p:sp>
        <p:nvSpPr>
          <p:cNvPr id="350" name="正方形/長方形 349"/>
          <p:cNvSpPr/>
          <p:nvPr/>
        </p:nvSpPr>
        <p:spPr>
          <a:xfrm>
            <a:off x="9699010" y="469065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グラフは全て複素数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正方形/長方形 166"/>
              <p:cNvSpPr/>
              <p:nvPr/>
            </p:nvSpPr>
            <p:spPr>
              <a:xfrm>
                <a:off x="10710637" y="472514"/>
                <a:ext cx="3298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/>
                        </a:rPr>
                        <m:t>𝑙</m:t>
                      </m:r>
                    </m:oMath>
                  </m:oMathPara>
                </a14:m>
                <a:endParaRPr lang="ja-JP" altLang="en-US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67" name="正方形/長方形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0637" y="472514"/>
                <a:ext cx="32983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正方形/長方形 167"/>
              <p:cNvSpPr/>
              <p:nvPr/>
            </p:nvSpPr>
            <p:spPr>
              <a:xfrm>
                <a:off x="10728312" y="1298404"/>
                <a:ext cx="3298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/>
                        </a:rPr>
                        <m:t>𝑙</m:t>
                      </m:r>
                    </m:oMath>
                  </m:oMathPara>
                </a14:m>
                <a:endParaRPr lang="ja-JP" altLang="en-US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68" name="正方形/長方形 1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312" y="1298404"/>
                <a:ext cx="32983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正方形/長方形 168"/>
              <p:cNvSpPr/>
              <p:nvPr/>
            </p:nvSpPr>
            <p:spPr>
              <a:xfrm>
                <a:off x="10728312" y="2412483"/>
                <a:ext cx="3298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/>
                        </a:rPr>
                        <m:t>𝑙</m:t>
                      </m:r>
                    </m:oMath>
                  </m:oMathPara>
                </a14:m>
                <a:endParaRPr lang="ja-JP" altLang="en-US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69" name="正方形/長方形 1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312" y="2412483"/>
                <a:ext cx="32983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正方形/長方形 169"/>
              <p:cNvSpPr/>
              <p:nvPr/>
            </p:nvSpPr>
            <p:spPr>
              <a:xfrm>
                <a:off x="10728312" y="4018121"/>
                <a:ext cx="3298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/>
                        </a:rPr>
                        <m:t>𝑙</m:t>
                      </m:r>
                    </m:oMath>
                  </m:oMathPara>
                </a14:m>
                <a:endParaRPr lang="ja-JP" altLang="en-US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70" name="正方形/長方形 1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312" y="4018121"/>
                <a:ext cx="32983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06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9686" y="407469"/>
            <a:ext cx="11111260" cy="73327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離散フーリエ変換（</a:t>
            </a:r>
            <a:r>
              <a:rPr kumimoji="1" lang="en-US" altLang="ja-JP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r>
              <a:rPr kumimoji="1"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周期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を周期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に変換する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は複素数（</a:t>
                </a:r>
                <a:r>
                  <a:rPr lang="ja-JP" altLang="en-US" sz="24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ただし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は実数列のことが多い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が実数の場合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が成り立つ（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blipFill>
                <a:blip r:embed="rId3"/>
                <a:stretch>
                  <a:fillRect l="-1140" t="-3604" b="-99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正方形/長方形 154"/>
          <p:cNvSpPr/>
          <p:nvPr/>
        </p:nvSpPr>
        <p:spPr>
          <a:xfrm>
            <a:off x="1516105" y="626756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641160" y="1140739"/>
            <a:ext cx="11199785" cy="3436553"/>
            <a:chOff x="641160" y="1140739"/>
            <a:chExt cx="11199785" cy="3436553"/>
          </a:xfrm>
        </p:grpSpPr>
        <p:sp>
          <p:nvSpPr>
            <p:cNvPr id="14" name="角丸四角形 13"/>
            <p:cNvSpPr/>
            <p:nvPr/>
          </p:nvSpPr>
          <p:spPr>
            <a:xfrm>
              <a:off x="733794" y="1140739"/>
              <a:ext cx="11107151" cy="133576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正方形/長方形 15"/>
                <p:cNvSpPr/>
                <p:nvPr/>
              </p:nvSpPr>
              <p:spPr>
                <a:xfrm>
                  <a:off x="7636387" y="1237498"/>
                  <a:ext cx="4046685" cy="9580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ja-JP" sz="2000" b="0" i="1" smtClean="0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oMath>
                    </m:oMathPara>
                  </a14:m>
                  <a:endPara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6" name="正方形/長方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6387" y="1237498"/>
                  <a:ext cx="4046685" cy="95808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正方形/長方形 16"/>
                <p:cNvSpPr/>
                <p:nvPr/>
              </p:nvSpPr>
              <p:spPr>
                <a:xfrm>
                  <a:off x="1753279" y="1302344"/>
                  <a:ext cx="4390304" cy="9580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0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ja-JP" sz="2000" b="0" i="1" smtClean="0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2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altLang="ja-JP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US" altLang="ja-JP" sz="2000" i="1">
                                            <a:latin typeface="Cambria Math"/>
                                          </a:rPr>
                                          <m:t>𝜋</m:t>
                                        </m:r>
                                        <m:r>
                                          <a:rPr lang="en-US" altLang="ja-JP" sz="2000" i="1">
                                            <a:latin typeface="Cambria Math"/>
                                          </a:rPr>
                                          <m:t>𝑘𝑙</m:t>
                                        </m:r>
                                      </m:num>
                                      <m:den>
                                        <m:r>
                                          <a:rPr lang="en-US" altLang="ja-JP" sz="20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e>
                                </m:func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7" name="正方形/長方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3279" y="1302344"/>
                  <a:ext cx="4390304" cy="9580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テキスト ボックス 17"/>
            <p:cNvSpPr txBox="1"/>
            <p:nvPr/>
          </p:nvSpPr>
          <p:spPr>
            <a:xfrm>
              <a:off x="676734" y="1511322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フーリエ</a:t>
              </a:r>
              <a:endPara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pPr algn="r"/>
              <a:r>
                <a: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変換</a:t>
              </a:r>
              <a:endPara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286748" y="1520707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逆フーリエ</a:t>
              </a:r>
              <a:endPara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pPr algn="r"/>
              <a:r>
                <a: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変換</a:t>
              </a:r>
              <a:endPara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35" name="グループ化 234"/>
            <p:cNvGrpSpPr/>
            <p:nvPr/>
          </p:nvGrpSpPr>
          <p:grpSpPr>
            <a:xfrm>
              <a:off x="641160" y="2817885"/>
              <a:ext cx="5152598" cy="1759407"/>
              <a:chOff x="114110" y="2817885"/>
              <a:chExt cx="5152598" cy="1759407"/>
            </a:xfrm>
          </p:grpSpPr>
          <p:grpSp>
            <p:nvGrpSpPr>
              <p:cNvPr id="219" name="グループ化 218"/>
              <p:cNvGrpSpPr/>
              <p:nvPr/>
            </p:nvGrpSpPr>
            <p:grpSpPr>
              <a:xfrm>
                <a:off x="37920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20" name="正方形/長方形 219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1" name="正方形/長方形 220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2" name="正方形/長方形 221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3" name="正方形/長方形 222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4" name="正方形/長方形 223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5" name="正方形/長方形 224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6" name="正方形/長方形 225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7" name="正方形/長方形 226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8" name="正方形/長方形 227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9" name="正方形/長方形 228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30" name="正方形/長方形 229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31" name="正方形/長方形 230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32" name="正方形/長方形 231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33" name="正方形/長方形 232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p:grpSp>
          <p:grpSp>
            <p:nvGrpSpPr>
              <p:cNvPr id="204" name="グループ化 203"/>
              <p:cNvGrpSpPr/>
              <p:nvPr/>
            </p:nvGrpSpPr>
            <p:grpSpPr>
              <a:xfrm>
                <a:off x="340815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05" name="正方形/長方形 204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06" name="正方形/長方形 205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07" name="正方形/長方形 206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08" name="正方形/長方形 207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09" name="正方形/長方形 208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0" name="正方形/長方形 209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1" name="正方形/長方形 210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2" name="正方形/長方形 211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3" name="正方形/長方形 212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4" name="正方形/長方形 213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5" name="正方形/長方形 214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6" name="正方形/長方形 215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7" name="正方形/長方形 216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8" name="正方形/長方形 217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p:grpSp>
          <p:grpSp>
            <p:nvGrpSpPr>
              <p:cNvPr id="4" name="グループ化 3"/>
              <p:cNvGrpSpPr/>
              <p:nvPr/>
            </p:nvGrpSpPr>
            <p:grpSpPr>
              <a:xfrm>
                <a:off x="189685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0" name="正方形/長方形 9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0" name="正方形/長方形 19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" name="正方形/長方形 20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" name="正方形/長方形 21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3" name="正方形/長方形 22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4" name="正方形/長方形 23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5" name="正方形/長方形 24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6" name="正方形/長方形 25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7" name="正方形/長方形 26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8" name="正方形/長方形 27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p:grpSp>
          <p:cxnSp>
            <p:nvCxnSpPr>
              <p:cNvPr id="31" name="直線矢印コネクタ 30"/>
              <p:cNvCxnSpPr/>
              <p:nvPr/>
            </p:nvCxnSpPr>
            <p:spPr>
              <a:xfrm>
                <a:off x="225425" y="4360774"/>
                <a:ext cx="493077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/>
              <p:cNvCxnSpPr/>
              <p:nvPr/>
            </p:nvCxnSpPr>
            <p:spPr>
              <a:xfrm flipV="1">
                <a:off x="1898389" y="3188707"/>
                <a:ext cx="0" cy="13201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テキスト ボックス 32"/>
              <p:cNvSpPr txBox="1"/>
              <p:nvPr/>
            </p:nvSpPr>
            <p:spPr>
              <a:xfrm>
                <a:off x="1831785" y="433107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0</a:t>
                </a:r>
                <a:endParaRPr lang="ja-JP" altLang="en-US" sz="1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正方形/長方形 34"/>
                  <p:cNvSpPr/>
                  <p:nvPr/>
                </p:nvSpPr>
                <p:spPr>
                  <a:xfrm>
                    <a:off x="2385344" y="2817885"/>
                    <a:ext cx="510974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35" name="正方形/長方形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5344" y="2817885"/>
                    <a:ext cx="51097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381" b="-1578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直線矢印コネクタ 36"/>
              <p:cNvCxnSpPr/>
              <p:nvPr/>
            </p:nvCxnSpPr>
            <p:spPr>
              <a:xfrm flipV="1">
                <a:off x="3404927" y="3188707"/>
                <a:ext cx="0" cy="13201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テキスト ボックス 67"/>
              <p:cNvSpPr txBox="1"/>
              <p:nvPr/>
            </p:nvSpPr>
            <p:spPr>
              <a:xfrm>
                <a:off x="1936560" y="433107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1</a:t>
                </a:r>
                <a:endParaRPr lang="ja-JP" altLang="en-US" sz="1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9" name="テキスト ボックス 68"/>
              <p:cNvSpPr txBox="1"/>
              <p:nvPr/>
            </p:nvSpPr>
            <p:spPr>
              <a:xfrm>
                <a:off x="2038160" y="433107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</a:t>
                </a:r>
                <a:endParaRPr lang="ja-JP" altLang="en-US" sz="1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0" name="テキスト ボックス 69"/>
              <p:cNvSpPr txBox="1"/>
              <p:nvPr/>
            </p:nvSpPr>
            <p:spPr>
              <a:xfrm>
                <a:off x="3177985" y="4337421"/>
                <a:ext cx="34015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7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N-1</a:t>
                </a:r>
                <a:endParaRPr lang="ja-JP" altLang="en-US" sz="7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1" name="テキスト ボックス 100"/>
              <p:cNvSpPr txBox="1"/>
              <p:nvPr/>
            </p:nvSpPr>
            <p:spPr>
              <a:xfrm>
                <a:off x="114110" y="375957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…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2" name="テキスト ボックス 101"/>
              <p:cNvSpPr txBox="1"/>
              <p:nvPr/>
            </p:nvSpPr>
            <p:spPr>
              <a:xfrm>
                <a:off x="4851210" y="375957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…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124" name="グループ化 123"/>
            <p:cNvGrpSpPr/>
            <p:nvPr/>
          </p:nvGrpSpPr>
          <p:grpSpPr>
            <a:xfrm>
              <a:off x="816817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25" name="正方形/長方形 124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140" name="直線矢印コネクタ 139"/>
            <p:cNvCxnSpPr/>
            <p:nvPr/>
          </p:nvCxnSpPr>
          <p:spPr>
            <a:xfrm flipV="1">
              <a:off x="8169711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テキスト ボックス 140"/>
            <p:cNvSpPr txBox="1"/>
            <p:nvPr/>
          </p:nvSpPr>
          <p:spPr>
            <a:xfrm>
              <a:off x="8103107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0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正方形/長方形 141"/>
                <p:cNvSpPr/>
                <p:nvPr/>
              </p:nvSpPr>
              <p:spPr>
                <a:xfrm>
                  <a:off x="8682066" y="2944885"/>
                  <a:ext cx="731162" cy="58477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sz="3200" dirty="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mc:Choice>
          <mc:Fallback xmlns="">
            <p:sp>
              <p:nvSpPr>
                <p:cNvPr id="142" name="正方形/長方形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2066" y="2944885"/>
                  <a:ext cx="73116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直線矢印コネクタ 142"/>
            <p:cNvCxnSpPr/>
            <p:nvPr/>
          </p:nvCxnSpPr>
          <p:spPr>
            <a:xfrm flipV="1">
              <a:off x="967624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テキスト ボックス 143"/>
            <p:cNvSpPr txBox="1"/>
            <p:nvPr/>
          </p:nvSpPr>
          <p:spPr>
            <a:xfrm>
              <a:off x="8207882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5" name="テキスト ボックス 144"/>
            <p:cNvSpPr txBox="1"/>
            <p:nvPr/>
          </p:nvSpPr>
          <p:spPr>
            <a:xfrm>
              <a:off x="8309482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6" name="テキスト ボックス 145"/>
            <p:cNvSpPr txBox="1"/>
            <p:nvPr/>
          </p:nvSpPr>
          <p:spPr>
            <a:xfrm>
              <a:off x="9449307" y="4337421"/>
              <a:ext cx="34015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N-1</a:t>
              </a:r>
              <a:endParaRPr lang="ja-JP" altLang="en-US" sz="7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7" name="テキスト ボックス 146"/>
            <p:cNvSpPr txBox="1"/>
            <p:nvPr/>
          </p:nvSpPr>
          <p:spPr>
            <a:xfrm>
              <a:off x="6309232" y="36960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8" name="テキスト ボックス 147"/>
            <p:cNvSpPr txBox="1"/>
            <p:nvPr/>
          </p:nvSpPr>
          <p:spPr>
            <a:xfrm>
              <a:off x="11154282" y="36960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grpSp>
          <p:nvGrpSpPr>
            <p:cNvPr id="172" name="グループ化 171"/>
            <p:cNvGrpSpPr/>
            <p:nvPr/>
          </p:nvGrpSpPr>
          <p:grpSpPr>
            <a:xfrm>
              <a:off x="66505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3" name="正方形/長方形 172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5" name="正方形/長方形 174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0" name="正方形/長方形 179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5" name="正方形/長方形 184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187" name="グループ化 186"/>
            <p:cNvGrpSpPr/>
            <p:nvPr/>
          </p:nvGrpSpPr>
          <p:grpSpPr>
            <a:xfrm>
              <a:off x="96858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88" name="正方形/長方形 187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0" name="正方形/長方形 189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5" name="正方形/長方形 194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6" name="正方形/長方形 195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7" name="正方形/長方形 196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8" name="正方形/長方形 197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9" name="正方形/長方形 198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0" name="正方形/長方形 199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1" name="正方形/長方形 200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139" name="直線矢印コネクタ 138"/>
            <p:cNvCxnSpPr/>
            <p:nvPr/>
          </p:nvCxnSpPr>
          <p:spPr>
            <a:xfrm>
              <a:off x="6496747" y="4360774"/>
              <a:ext cx="49332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787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58083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離散フーリエ変換の計算例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95300" y="1117600"/>
            <a:ext cx="6159500" cy="10922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N</a:t>
            </a:r>
            <a:r>
              <a:rPr kumimoji="1"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= 8 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とき</a:t>
            </a:r>
            <a:r>
              <a:rPr kumimoji="1"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0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2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3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5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6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7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</a:p>
          <a:p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9271916" y="241300"/>
                <a:ext cx="2514085" cy="958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ja-JP" sz="20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0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0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916" y="241300"/>
                <a:ext cx="2514085" cy="9580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正方形/長方形 62"/>
          <p:cNvSpPr/>
          <p:nvPr/>
        </p:nvSpPr>
        <p:spPr>
          <a:xfrm>
            <a:off x="9282102" y="1288534"/>
            <a:ext cx="25587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↑複素数とかでできて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　 ややこしそうだけど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   ただの和分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正方形/長方形 64"/>
              <p:cNvSpPr/>
              <p:nvPr/>
            </p:nvSpPr>
            <p:spPr>
              <a:xfrm>
                <a:off x="483516" y="2425700"/>
                <a:ext cx="956941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正方形/長方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16" y="2425700"/>
                <a:ext cx="9569415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正方形/長方形 65"/>
              <p:cNvSpPr/>
              <p:nvPr/>
            </p:nvSpPr>
            <p:spPr>
              <a:xfrm>
                <a:off x="483516" y="3285067"/>
                <a:ext cx="956941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正方形/長方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16" y="3285067"/>
                <a:ext cx="9569415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正方形/長方形 66"/>
              <p:cNvSpPr/>
              <p:nvPr/>
            </p:nvSpPr>
            <p:spPr>
              <a:xfrm>
                <a:off x="470816" y="4144434"/>
                <a:ext cx="968399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正方形/長方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16" y="4144434"/>
                <a:ext cx="9683998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正方形/長方形 67"/>
              <p:cNvSpPr/>
              <p:nvPr/>
            </p:nvSpPr>
            <p:spPr>
              <a:xfrm>
                <a:off x="470816" y="5003800"/>
                <a:ext cx="968399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正方形/長方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16" y="5003800"/>
                <a:ext cx="9683998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正方形/長方形 68"/>
          <p:cNvSpPr/>
          <p:nvPr/>
        </p:nvSpPr>
        <p:spPr>
          <a:xfrm rot="5400000">
            <a:off x="4191866" y="5758935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1255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FD8B1862-432B-4DB2-90DA-2F4E6BE26804}"/>
              </a:ext>
            </a:extLst>
          </p:cNvPr>
          <p:cNvGrpSpPr/>
          <p:nvPr/>
        </p:nvGrpSpPr>
        <p:grpSpPr>
          <a:xfrm>
            <a:off x="4312337" y="2761224"/>
            <a:ext cx="4734221" cy="3814157"/>
            <a:chOff x="10734378" y="2218618"/>
            <a:chExt cx="4734221" cy="3814157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F2535A00-8017-4F57-A4BB-F2882DB9CF14}"/>
                </a:ext>
              </a:extLst>
            </p:cNvPr>
            <p:cNvGrpSpPr/>
            <p:nvPr/>
          </p:nvGrpSpPr>
          <p:grpSpPr>
            <a:xfrm>
              <a:off x="10800556" y="2461394"/>
              <a:ext cx="4612067" cy="3367445"/>
              <a:chOff x="8273962" y="1721912"/>
              <a:chExt cx="8919522" cy="6512481"/>
            </a:xfrm>
          </p:grpSpPr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C5415A72-F7DA-4CF5-8A65-C8EB1C334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73962" y="1721912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1" name="図 70">
                <a:extLst>
                  <a:ext uri="{FF2B5EF4-FFF2-40B4-BE49-F238E27FC236}">
                    <a16:creationId xmlns:a16="http://schemas.microsoft.com/office/drawing/2014/main" id="{63B7E111-73CC-49F2-B482-32122850E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05712" y="1721912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2" name="図 71">
                <a:extLst>
                  <a:ext uri="{FF2B5EF4-FFF2-40B4-BE49-F238E27FC236}">
                    <a16:creationId xmlns:a16="http://schemas.microsoft.com/office/drawing/2014/main" id="{D4823392-1DEC-4B16-B5DC-FBE8F7CAB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73962" y="3346345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3" name="図 72">
                <a:extLst>
                  <a:ext uri="{FF2B5EF4-FFF2-40B4-BE49-F238E27FC236}">
                    <a16:creationId xmlns:a16="http://schemas.microsoft.com/office/drawing/2014/main" id="{72A882F5-192B-4610-A711-64814E408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05712" y="3346345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4" name="図 73">
                <a:extLst>
                  <a:ext uri="{FF2B5EF4-FFF2-40B4-BE49-F238E27FC236}">
                    <a16:creationId xmlns:a16="http://schemas.microsoft.com/office/drawing/2014/main" id="{9476F44A-F229-4B3B-A50C-7C6D4EE95E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39459" y="1721912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30D4CA6B-8152-4C57-8359-55689C7AF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39459" y="3346345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6" name="図 75">
                <a:extLst>
                  <a:ext uri="{FF2B5EF4-FFF2-40B4-BE49-F238E27FC236}">
                    <a16:creationId xmlns:a16="http://schemas.microsoft.com/office/drawing/2014/main" id="{4C94CF41-2DD6-4D33-ABE9-8E5E42CD2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73962" y="4979896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7" name="図 76">
                <a:extLst>
                  <a:ext uri="{FF2B5EF4-FFF2-40B4-BE49-F238E27FC236}">
                    <a16:creationId xmlns:a16="http://schemas.microsoft.com/office/drawing/2014/main" id="{896F2FA3-6185-462B-A46A-30A9EB000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05712" y="4979896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8" name="図 77">
                <a:extLst>
                  <a:ext uri="{FF2B5EF4-FFF2-40B4-BE49-F238E27FC236}">
                    <a16:creationId xmlns:a16="http://schemas.microsoft.com/office/drawing/2014/main" id="{52243CDF-67D5-4C4E-9D23-072FEF960D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39459" y="4979896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0F533092-EA86-4B99-AC5B-D1CBB40FF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56229" y="1721912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0" name="図 79">
                <a:extLst>
                  <a:ext uri="{FF2B5EF4-FFF2-40B4-BE49-F238E27FC236}">
                    <a16:creationId xmlns:a16="http://schemas.microsoft.com/office/drawing/2014/main" id="{3722EF72-02E7-44DE-B9E6-A15333CCF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56229" y="3346345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1" name="図 80">
                <a:extLst>
                  <a:ext uri="{FF2B5EF4-FFF2-40B4-BE49-F238E27FC236}">
                    <a16:creationId xmlns:a16="http://schemas.microsoft.com/office/drawing/2014/main" id="{1637EBF5-5402-46CA-B71D-0314A0F04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56229" y="4979896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2" name="図 81">
                <a:extLst>
                  <a:ext uri="{FF2B5EF4-FFF2-40B4-BE49-F238E27FC236}">
                    <a16:creationId xmlns:a16="http://schemas.microsoft.com/office/drawing/2014/main" id="{3BDE9205-7276-41FA-A761-26706517D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73962" y="6596571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3" name="図 82">
                <a:extLst>
                  <a:ext uri="{FF2B5EF4-FFF2-40B4-BE49-F238E27FC236}">
                    <a16:creationId xmlns:a16="http://schemas.microsoft.com/office/drawing/2014/main" id="{017511C4-FACB-483E-A20A-54A2EDF22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05712" y="6596571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4" name="図 83">
                <a:extLst>
                  <a:ext uri="{FF2B5EF4-FFF2-40B4-BE49-F238E27FC236}">
                    <a16:creationId xmlns:a16="http://schemas.microsoft.com/office/drawing/2014/main" id="{94D7D129-AC2B-4472-9BFE-B539ECA01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39459" y="6596571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5" name="図 84">
                <a:extLst>
                  <a:ext uri="{FF2B5EF4-FFF2-40B4-BE49-F238E27FC236}">
                    <a16:creationId xmlns:a16="http://schemas.microsoft.com/office/drawing/2014/main" id="{4CC86C09-17FA-48F4-81B6-9A16441F2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56229" y="6596571"/>
                <a:ext cx="2237255" cy="1637822"/>
              </a:xfrm>
              <a:prstGeom prst="rect">
                <a:avLst/>
              </a:prstGeom>
            </p:spPr>
          </p:pic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E1C0A25C-CECD-4FB7-BA64-0203FB22850C}"/>
                </a:ext>
              </a:extLst>
            </p:cNvPr>
            <p:cNvSpPr/>
            <p:nvPr/>
          </p:nvSpPr>
          <p:spPr>
            <a:xfrm rot="5400000">
              <a:off x="13250215" y="3810233"/>
              <a:ext cx="3810000" cy="626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8311368F-B4EF-4782-A739-22387216E4C6}"/>
                </a:ext>
              </a:extLst>
            </p:cNvPr>
            <p:cNvSpPr/>
            <p:nvPr/>
          </p:nvSpPr>
          <p:spPr>
            <a:xfrm rot="5400000">
              <a:off x="9142763" y="3810234"/>
              <a:ext cx="3810000" cy="626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CC5BB104-23FC-48D3-BF4A-66BBA960DDCF}"/>
                </a:ext>
              </a:extLst>
            </p:cNvPr>
            <p:cNvSpPr/>
            <p:nvPr/>
          </p:nvSpPr>
          <p:spPr>
            <a:xfrm>
              <a:off x="11195988" y="2237930"/>
              <a:ext cx="3810000" cy="626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995FA494-DC00-4F4B-96B2-211286564C80}"/>
                </a:ext>
              </a:extLst>
            </p:cNvPr>
            <p:cNvSpPr/>
            <p:nvPr/>
          </p:nvSpPr>
          <p:spPr>
            <a:xfrm>
              <a:off x="11195988" y="5406006"/>
              <a:ext cx="3810000" cy="626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455" y="161358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離散フーリエ変換（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2D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630455" y="826882"/>
            <a:ext cx="10656726" cy="1818469"/>
            <a:chOff x="147642" y="2170151"/>
            <a:chExt cx="10656726" cy="1818469"/>
          </a:xfrm>
        </p:grpSpPr>
        <p:sp>
          <p:nvSpPr>
            <p:cNvPr id="9" name="角丸四角形 8"/>
            <p:cNvSpPr/>
            <p:nvPr/>
          </p:nvSpPr>
          <p:spPr>
            <a:xfrm>
              <a:off x="147642" y="2170151"/>
              <a:ext cx="10656726" cy="1818469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147642" y="2201391"/>
              <a:ext cx="10281049" cy="1644181"/>
              <a:chOff x="147642" y="2201391"/>
              <a:chExt cx="10281049" cy="16441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正方形/長方形 10"/>
                  <p:cNvSpPr/>
                  <p:nvPr/>
                </p:nvSpPr>
                <p:spPr>
                  <a:xfrm>
                    <a:off x="6196635" y="2673520"/>
                    <a:ext cx="4232056" cy="11311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𝑢𝑣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1" name="正方形/長方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6635" y="2673520"/>
                    <a:ext cx="4232056" cy="113114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テキスト ボックス 11"/>
              <p:cNvSpPr txBox="1"/>
              <p:nvPr/>
            </p:nvSpPr>
            <p:spPr>
              <a:xfrm>
                <a:off x="255848" y="2264468"/>
                <a:ext cx="2372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フーリエ変換 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6196635" y="2201391"/>
                <a:ext cx="2680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逆フーリエ変換 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正方形/長方形 13"/>
                  <p:cNvSpPr/>
                  <p:nvPr/>
                </p:nvSpPr>
                <p:spPr>
                  <a:xfrm>
                    <a:off x="147642" y="2673520"/>
                    <a:ext cx="5135573" cy="117205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𝑢𝑣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400" i="1">
                                  <a:latin typeface="Cambria Math"/>
                                </a:rPr>
                                <m:t>𝑊𝐻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𝑥𝑦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4" name="正方形/長方形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642" y="2673520"/>
                    <a:ext cx="5135573" cy="117205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左中かっこ 5"/>
          <p:cNvSpPr/>
          <p:nvPr/>
        </p:nvSpPr>
        <p:spPr>
          <a:xfrm>
            <a:off x="615349" y="4282145"/>
            <a:ext cx="140175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0" name="左中かっこ 29"/>
          <p:cNvSpPr/>
          <p:nvPr/>
        </p:nvSpPr>
        <p:spPr>
          <a:xfrm rot="5400000">
            <a:off x="2303897" y="2855661"/>
            <a:ext cx="89141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8805" y="4503992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</a:t>
            </a:r>
            <a:endParaRPr lang="ja-JP" altLang="en-US" sz="2800" b="1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2109549" y="2892907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W</a:t>
            </a:r>
            <a:endParaRPr lang="ja-JP" altLang="en-US" sz="2800" b="1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正方形/長方形 31"/>
              <p:cNvSpPr/>
              <p:nvPr/>
            </p:nvSpPr>
            <p:spPr>
              <a:xfrm>
                <a:off x="8552715" y="3447864"/>
                <a:ext cx="3735543" cy="23192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縦横方向に周期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H/W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で繰り返す離散値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を，離散値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に変換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は複素数列．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ただし，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は画像（実数列）のことが多い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2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715" y="3447864"/>
                <a:ext cx="3735543" cy="2319289"/>
              </a:xfrm>
              <a:prstGeom prst="rect">
                <a:avLst/>
              </a:prstGeom>
              <a:blipFill>
                <a:blip r:embed="rId5"/>
                <a:stretch>
                  <a:fillRect l="-1631" t="-1579" b="-3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2005662" y="5883719"/>
                <a:ext cx="1001428" cy="756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4000" i="1">
                              <a:latin typeface="Cambria Math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662" y="5883719"/>
                <a:ext cx="1001428" cy="756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左中かっこ 56"/>
          <p:cNvSpPr/>
          <p:nvPr/>
        </p:nvSpPr>
        <p:spPr>
          <a:xfrm rot="5400000">
            <a:off x="6646474" y="2855661"/>
            <a:ext cx="89141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6452126" y="2892907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W</a:t>
            </a:r>
            <a:endParaRPr lang="ja-JP" altLang="en-US" sz="2800" b="1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正方形/長方形 58"/>
              <p:cNvSpPr/>
              <p:nvPr/>
            </p:nvSpPr>
            <p:spPr>
              <a:xfrm>
                <a:off x="6142157" y="5908053"/>
                <a:ext cx="102900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9" name="正方形/長方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157" y="5908053"/>
                <a:ext cx="102900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左中かっこ 59"/>
          <p:cNvSpPr/>
          <p:nvPr/>
        </p:nvSpPr>
        <p:spPr>
          <a:xfrm>
            <a:off x="4755427" y="4259569"/>
            <a:ext cx="140175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4218893" y="4448809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</a:t>
            </a:r>
            <a:endParaRPr lang="ja-JP" altLang="en-US" sz="2800" b="1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6F74B15-4461-4CA8-A830-40C8E8134FA7}"/>
              </a:ext>
            </a:extLst>
          </p:cNvPr>
          <p:cNvGrpSpPr/>
          <p:nvPr/>
        </p:nvGrpSpPr>
        <p:grpSpPr>
          <a:xfrm>
            <a:off x="787587" y="3416127"/>
            <a:ext cx="3399488" cy="2537371"/>
            <a:chOff x="-3901005" y="387885"/>
            <a:chExt cx="6657289" cy="496898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49C2F7C-4746-4D1E-A599-2B8BD9D30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01005" y="2039616"/>
              <a:ext cx="2219292" cy="1658628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81B57EDF-2C7B-4800-BD74-4F13E0B40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81713" y="2039616"/>
              <a:ext cx="2219292" cy="1658628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A850DAE1-B871-4C2A-94B7-D1A952A26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01005" y="387885"/>
              <a:ext cx="2219292" cy="1658628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DFA34965-7B82-4F5E-A675-F1ADA9B8E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81713" y="387885"/>
              <a:ext cx="2219292" cy="1658628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995B231B-FA53-4000-8970-A05001974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01005" y="3698244"/>
              <a:ext cx="2219292" cy="1658628"/>
            </a:xfrm>
            <a:prstGeom prst="rect">
              <a:avLst/>
            </a:prstGeom>
          </p:spPr>
        </p:pic>
        <p:pic>
          <p:nvPicPr>
            <p:cNvPr id="67" name="図 66">
              <a:extLst>
                <a:ext uri="{FF2B5EF4-FFF2-40B4-BE49-F238E27FC236}">
                  <a16:creationId xmlns:a16="http://schemas.microsoft.com/office/drawing/2014/main" id="{03725358-3D4C-4590-9D40-F0FDAB14B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81713" y="3698244"/>
              <a:ext cx="2219292" cy="1658628"/>
            </a:xfrm>
            <a:prstGeom prst="rect">
              <a:avLst/>
            </a:prstGeom>
          </p:spPr>
        </p:pic>
        <p:pic>
          <p:nvPicPr>
            <p:cNvPr id="68" name="図 67">
              <a:extLst>
                <a:ext uri="{FF2B5EF4-FFF2-40B4-BE49-F238E27FC236}">
                  <a16:creationId xmlns:a16="http://schemas.microsoft.com/office/drawing/2014/main" id="{3E13021E-57A1-4F71-8E62-BC753634E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92" y="2039616"/>
              <a:ext cx="2219292" cy="1658628"/>
            </a:xfrm>
            <a:prstGeom prst="rect">
              <a:avLst/>
            </a:prstGeom>
          </p:spPr>
        </p:pic>
        <p:pic>
          <p:nvPicPr>
            <p:cNvPr id="69" name="図 68">
              <a:extLst>
                <a:ext uri="{FF2B5EF4-FFF2-40B4-BE49-F238E27FC236}">
                  <a16:creationId xmlns:a16="http://schemas.microsoft.com/office/drawing/2014/main" id="{5612AE5A-B01F-47A7-BAC0-1BADE2D0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92" y="387885"/>
              <a:ext cx="2219292" cy="1658628"/>
            </a:xfrm>
            <a:prstGeom prst="rect">
              <a:avLst/>
            </a:prstGeom>
          </p:spPr>
        </p:pic>
        <p:pic>
          <p:nvPicPr>
            <p:cNvPr id="70" name="図 69">
              <a:extLst>
                <a:ext uri="{FF2B5EF4-FFF2-40B4-BE49-F238E27FC236}">
                  <a16:creationId xmlns:a16="http://schemas.microsoft.com/office/drawing/2014/main" id="{72EF9D78-8609-4D71-9D99-1B99F6E1A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92" y="3698244"/>
              <a:ext cx="2219292" cy="1658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49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B574D67-B451-4770-8EBB-68308DD29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06" t="39535" r="37676" b="38499"/>
          <a:stretch/>
        </p:blipFill>
        <p:spPr>
          <a:xfrm>
            <a:off x="1007646" y="2304772"/>
            <a:ext cx="1676598" cy="1210188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436054B4-6A5B-44F1-B218-903ED9497B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36" y="390019"/>
            <a:ext cx="1588952" cy="11875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正方形/長方形 58"/>
              <p:cNvSpPr/>
              <p:nvPr/>
            </p:nvSpPr>
            <p:spPr>
              <a:xfrm>
                <a:off x="1222466" y="2445161"/>
                <a:ext cx="102900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9" name="正方形/長方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66" y="2445161"/>
                <a:ext cx="102900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1169488" y="614502"/>
                <a:ext cx="1001428" cy="756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4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488" y="614502"/>
                <a:ext cx="1001428" cy="756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2684243" y="475711"/>
                <a:ext cx="4330801" cy="1131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</a:rPr>
                            <m:t>𝑥𝑦</m:t>
                          </m:r>
                        </m:sub>
                      </m:sSub>
                      <m:r>
                        <a:rPr lang="en-US" altLang="ja-JP" sz="24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/>
                            </a:rPr>
                            <m:t>𝑣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400" i="1">
                              <a:latin typeface="Cambria Math"/>
                              <a:ea typeface="Cambria Math"/>
                            </a:rPr>
                            <m:t>𝐻</m:t>
                          </m:r>
                          <m:r>
                            <a:rPr lang="en-US" altLang="ja-JP" sz="2400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𝑢𝑣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243" y="475711"/>
                <a:ext cx="4330801" cy="11311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テキスト ボックス 63"/>
              <p:cNvSpPr txBox="1"/>
              <p:nvPr/>
            </p:nvSpPr>
            <p:spPr>
              <a:xfrm>
                <a:off x="439855" y="4017846"/>
                <a:ext cx="6405445" cy="2125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は定数（直流成分）の係数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は，画像区間において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『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縦に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回・横に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v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回振動する正弦波画像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の係数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u=v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N/2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がもっとも高周波で，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N-1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=1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の正弦波と同じ周波数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（位相は逆）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4" name="テキスト ボックス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55" y="4017846"/>
                <a:ext cx="6405445" cy="2125325"/>
              </a:xfrm>
              <a:prstGeom prst="rect">
                <a:avLst/>
              </a:prstGeom>
              <a:blipFill>
                <a:blip r:embed="rId8"/>
                <a:stretch>
                  <a:fillRect l="-1237" t="-1719" r="-571" b="-54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59" descr="C:\MyProgram\ToyCodes\FourieTransform\MapDef\sin_u0_v0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0" descr="C:\MyProgram\ToyCodes\FourieTransform\MapDef\sin_u1_v0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2" descr="C:\MyProgram\ToyCodes\FourieTransform\MapDef\sin_u2_v0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3" descr="C:\MyProgram\ToyCodes\FourieTransform\MapDef\sin_u16_v0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4" descr="C:\MyProgram\ToyCodes\FourieTransform\MapDef\sin_u30_v0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5" descr="C:\MyProgram\ToyCodes\FourieTransform\MapDef\sin_u31_v0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6" descr="C:\MyProgram\ToyCodes\FourieTransform\MapDef\sin_u0_v1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7" descr="C:\MyProgram\ToyCodes\FourieTransform\MapDef\sin_u1_v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8" descr="C:\MyProgram\ToyCodes\FourieTransform\MapDef\sin_u2_v1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9" descr="C:\MyProgram\ToyCodes\FourieTransform\MapDef\sin_u16_v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0" descr="C:\MyProgram\ToyCodes\FourieTransform\MapDef\sin_u30_v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1" descr="C:\MyProgram\ToyCodes\FourieTransform\MapDef\sin_u31_v1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4418671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2" descr="C:\MyProgram\ToyCodes\FourieTransform\MapDef\sin_u0_v2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3" descr="C:\MyProgram\ToyCodes\FourieTransform\MapDef\sin_u1_v2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4" descr="C:\MyProgram\ToyCodes\FourieTransform\MapDef\sin_u2_v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75" descr="C:\MyProgram\ToyCodes\FourieTransform\MapDef\sin_u16_v2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76" descr="C:\MyProgram\ToyCodes\FourieTransform\MapDef\sin_u30_v2.bmp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77" descr="C:\MyProgram\ToyCodes\FourieTransform\MapDef\sin_u31_v2.bmp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3926022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78" descr="C:\MyProgram\ToyCodes\FourieTransform\MapDef\sin_u0_v16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79" descr="C:\MyProgram\ToyCodes\FourieTransform\MapDef\sin_u1_v16.bmp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0" descr="C:\MyProgram\ToyCodes\FourieTransform\MapDef\sin_u2_v16.bmp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1" descr="C:\MyProgram\ToyCodes\FourieTransform\MapDef\sin_u16_v16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2" descr="C:\MyProgram\ToyCodes\FourieTransform\MapDef\sin_u30_v16.bmp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3" descr="C:\MyProgram\ToyCodes\FourieTransform\MapDef\sin_u31_v16.bmp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4" descr="C:\MyProgram\ToyCodes\FourieTransform\MapDef\sin_u0_v30.bmp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5" descr="C:\MyProgram\ToyCodes\FourieTransform\MapDef\sin_u1_v30.bmp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6" descr="C:\MyProgram\ToyCodes\FourieTransform\MapDef\sin_u2_v30.bmp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7" descr="C:\MyProgram\ToyCodes\FourieTransform\MapDef\sin_u16_v30.bmp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88" descr="C:\MyProgram\ToyCodes\FourieTransform\MapDef\sin_u30_v30.bmp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89" descr="C:\MyProgram\ToyCodes\FourieTransform\MapDef\sin_u31_v30.bmp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2658571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0" descr="C:\MyProgram\ToyCodes\FourieTransform\MapDef\sin_u0_v31.bmp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1" descr="C:\MyProgram\ToyCodes\FourieTransform\MapDef\sin_u1_v31.bmp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92" descr="C:\MyProgram\ToyCodes\FourieTransform\MapDef\sin_u2_v31.bmp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3" descr="C:\MyProgram\ToyCodes\FourieTransform\MapDef\sin_u16_v31.bmp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4" descr="C:\MyProgram\ToyCodes\FourieTransform\MapDef\sin_u30_v31.bmp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95" descr="C:\MyProgram\ToyCodes\FourieTransform\MapDef\sin_u31_v31.bmp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8256549" y="495476"/>
                <a:ext cx="3005503" cy="1291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b="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W=H = 32</a:t>
                </a:r>
                <a:r>
                  <a:rPr lang="ja-JP" altLang="en-US" sz="2400" b="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のときの</a:t>
                </a:r>
                <a:endParaRPr lang="en-US" altLang="ja-JP" sz="24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𝑥𝑢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𝑊</m:t>
                                  </m:r>
                                </m:den>
                              </m:f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𝑦𝑣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𝐻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49" y="495476"/>
                <a:ext cx="3005503" cy="1291507"/>
              </a:xfrm>
              <a:prstGeom prst="rect">
                <a:avLst/>
              </a:prstGeom>
              <a:blipFill>
                <a:blip r:embed="rId42"/>
                <a:stretch>
                  <a:fillRect l="-3043" t="-37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矢印コネクタ 28"/>
          <p:cNvCxnSpPr/>
          <p:nvPr/>
        </p:nvCxnSpPr>
        <p:spPr>
          <a:xfrm>
            <a:off x="7796574" y="5448300"/>
            <a:ext cx="3952875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7966664" y="1957614"/>
            <a:ext cx="0" cy="3650343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正方形/長方形 118"/>
          <p:cNvSpPr/>
          <p:nvPr/>
        </p:nvSpPr>
        <p:spPr>
          <a:xfrm>
            <a:off x="8098725" y="547681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0" name="正方形/長方形 119"/>
          <p:cNvSpPr/>
          <p:nvPr/>
        </p:nvSpPr>
        <p:spPr>
          <a:xfrm>
            <a:off x="8676575" y="547681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9222675" y="547681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2" name="正方形/長方形 121"/>
          <p:cNvSpPr/>
          <p:nvPr/>
        </p:nvSpPr>
        <p:spPr>
          <a:xfrm>
            <a:off x="9800525" y="547681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3" name="正方形/長方形 122"/>
          <p:cNvSpPr/>
          <p:nvPr/>
        </p:nvSpPr>
        <p:spPr>
          <a:xfrm>
            <a:off x="10429175" y="547681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4" name="正方形/長方形 123"/>
          <p:cNvSpPr/>
          <p:nvPr/>
        </p:nvSpPr>
        <p:spPr>
          <a:xfrm>
            <a:off x="10975275" y="547681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31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5" name="正方形/長方形 124"/>
          <p:cNvSpPr/>
          <p:nvPr/>
        </p:nvSpPr>
        <p:spPr>
          <a:xfrm>
            <a:off x="7658461" y="497389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6" name="正方形/長方形 125"/>
          <p:cNvSpPr/>
          <p:nvPr/>
        </p:nvSpPr>
        <p:spPr>
          <a:xfrm>
            <a:off x="7658461" y="447097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7" name="正方形/長方形 126"/>
          <p:cNvSpPr/>
          <p:nvPr/>
        </p:nvSpPr>
        <p:spPr>
          <a:xfrm>
            <a:off x="7658461" y="396043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8" name="正方形/長方形 127"/>
          <p:cNvSpPr/>
          <p:nvPr/>
        </p:nvSpPr>
        <p:spPr>
          <a:xfrm>
            <a:off x="7515795" y="333559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9" name="正方形/長方形 128"/>
          <p:cNvSpPr/>
          <p:nvPr/>
        </p:nvSpPr>
        <p:spPr>
          <a:xfrm>
            <a:off x="7515795" y="272599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0" name="正方形/長方形 129"/>
          <p:cNvSpPr/>
          <p:nvPr/>
        </p:nvSpPr>
        <p:spPr>
          <a:xfrm>
            <a:off x="7515795" y="222307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31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正方形/長方形 130"/>
              <p:cNvSpPr/>
              <p:nvPr/>
            </p:nvSpPr>
            <p:spPr>
              <a:xfrm>
                <a:off x="11668267" y="5274520"/>
                <a:ext cx="5477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31" name="正方形/長方形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8267" y="5274520"/>
                <a:ext cx="547779" cy="58477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正方形/長方形 131"/>
              <p:cNvSpPr/>
              <p:nvPr/>
            </p:nvSpPr>
            <p:spPr>
              <a:xfrm>
                <a:off x="7560724" y="1602406"/>
                <a:ext cx="53655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32" name="正方形/長方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724" y="1602406"/>
                <a:ext cx="536557" cy="584775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テキスト ボックス 132"/>
          <p:cNvSpPr txBox="1"/>
          <p:nvPr/>
        </p:nvSpPr>
        <p:spPr>
          <a:xfrm>
            <a:off x="2671878" y="2681140"/>
            <a:ext cx="2564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係数画像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34" name="直線矢印コネクタ 133"/>
          <p:cNvCxnSpPr>
            <a:cxnSpLocks/>
          </p:cNvCxnSpPr>
          <p:nvPr/>
        </p:nvCxnSpPr>
        <p:spPr>
          <a:xfrm>
            <a:off x="909545" y="3523343"/>
            <a:ext cx="197018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矢印コネクタ 135"/>
          <p:cNvCxnSpPr/>
          <p:nvPr/>
        </p:nvCxnSpPr>
        <p:spPr>
          <a:xfrm flipV="1">
            <a:off x="992550" y="1976120"/>
            <a:ext cx="0" cy="166878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正方形/長方形 140"/>
              <p:cNvSpPr/>
              <p:nvPr/>
            </p:nvSpPr>
            <p:spPr>
              <a:xfrm>
                <a:off x="2819650" y="3204360"/>
                <a:ext cx="5477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41" name="正方形/長方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650" y="3204360"/>
                <a:ext cx="547779" cy="584775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563024" y="1729406"/>
                <a:ext cx="53655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4" y="1729406"/>
                <a:ext cx="536557" cy="584775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正方形/長方形 142"/>
              <p:cNvSpPr/>
              <p:nvPr/>
            </p:nvSpPr>
            <p:spPr>
              <a:xfrm>
                <a:off x="7898650" y="5921494"/>
                <a:ext cx="370857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は上の </a:t>
                </a: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i="1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u,v</a:t>
                </a: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)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番目の画像の係数</a:t>
                </a:r>
              </a:p>
            </p:txBody>
          </p:sp>
        </mc:Choice>
        <mc:Fallback xmlns="">
          <p:sp>
            <p:nvSpPr>
              <p:cNvPr id="143" name="正方形/長方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650" y="5921494"/>
                <a:ext cx="3708579" cy="381515"/>
              </a:xfrm>
              <a:prstGeom prst="rect">
                <a:avLst/>
              </a:prstGeom>
              <a:blipFill>
                <a:blip r:embed="rId47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/>
              <p:cNvSpPr/>
              <p:nvPr/>
            </p:nvSpPr>
            <p:spPr>
              <a:xfrm>
                <a:off x="7898650" y="6353294"/>
                <a:ext cx="3469732" cy="482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実際は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ja-JP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US" altLang="ja-JP" i="1">
                                    <a:latin typeface="Cambria Math"/>
                                  </a:rPr>
                                  <m:t>𝑥𝑢</m:t>
                                </m:r>
                              </m:num>
                              <m:den>
                                <m:r>
                                  <a:rPr lang="en-US" altLang="ja-JP" i="1">
                                    <a:latin typeface="Cambria Math"/>
                                  </a:rPr>
                                  <m:t>𝑊</m:t>
                                </m:r>
                              </m:den>
                            </m:f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ja-JP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US" altLang="ja-JP" i="1">
                                    <a:latin typeface="Cambria Math"/>
                                  </a:rPr>
                                  <m:t>𝑦𝑣</m:t>
                                </m:r>
                              </m:num>
                              <m:den>
                                <m:r>
                                  <a:rPr lang="en-US" altLang="ja-JP" i="1">
                                    <a:latin typeface="Cambria Math"/>
                                  </a:rPr>
                                  <m:t>𝐻</m:t>
                                </m:r>
                              </m:den>
                            </m:f>
                          </m:e>
                        </m:d>
                        <m:r>
                          <a:rPr lang="en-US" altLang="ja-JP" i="1"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は複素数画像</a:t>
                </a:r>
              </a:p>
            </p:txBody>
          </p:sp>
        </mc:Choice>
        <mc:Fallback xmlns="">
          <p:sp>
            <p:nvSpPr>
              <p:cNvPr id="144" name="正方形/長方形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650" y="6353294"/>
                <a:ext cx="3469732" cy="482312"/>
              </a:xfrm>
              <a:prstGeom prst="rect">
                <a:avLst/>
              </a:prstGeom>
              <a:blipFill>
                <a:blip r:embed="rId48"/>
                <a:stretch>
                  <a:fillRect l="-1582" r="-879" b="-202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59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>
            <a:extLst>
              <a:ext uri="{FF2B5EF4-FFF2-40B4-BE49-F238E27FC236}">
                <a16:creationId xmlns:a16="http://schemas.microsoft.com/office/drawing/2014/main" id="{0EE5E394-AED0-4649-95F1-998D46D2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469" y="950553"/>
            <a:ext cx="4407726" cy="355114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66700"/>
            <a:ext cx="11473211" cy="733270"/>
          </a:xfrm>
        </p:spPr>
        <p:txBody>
          <a:bodyPr/>
          <a:lstStyle/>
          <a:p>
            <a:pPr algn="ctr"/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Shift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の話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5599" y="5219700"/>
            <a:ext cx="11518901" cy="1466208"/>
          </a:xfrm>
        </p:spPr>
        <p:txBody>
          <a:bodyPr>
            <a:normAutofit/>
          </a:bodyPr>
          <a:lstStyle/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フーリエ変換を実装すると，ピークが端に来る変換結果になる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2000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上図緑四角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これは間違いじゃない 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低周波成分を中心においたほうが分かりやすいので</a:t>
            </a:r>
            <a:r>
              <a:rPr lang="ja-JP" altLang="en-US" sz="20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上図赤四角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の位置を出力することが多い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この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shift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を行なう関数が用意されていることも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anose="05000000000000000000" pitchFamily="2" charset="2"/>
              </a:rPr>
              <a:t> </a:t>
            </a:r>
            <a:r>
              <a:rPr lang="en-US" altLang="ja-JP" sz="20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np.fft.ifftshift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()</a:t>
            </a:r>
          </a:p>
          <a:p>
            <a:pPr lvl="1"/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425260" y="1067659"/>
            <a:ext cx="4325547" cy="1533319"/>
            <a:chOff x="114110" y="2771726"/>
            <a:chExt cx="5240484" cy="1857646"/>
          </a:xfrm>
        </p:grpSpPr>
        <p:grpSp>
          <p:nvGrpSpPr>
            <p:cNvPr id="48" name="グループ化 47"/>
            <p:cNvGrpSpPr/>
            <p:nvPr/>
          </p:nvGrpSpPr>
          <p:grpSpPr>
            <a:xfrm>
              <a:off x="37920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89" name="正方形/長方形 88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0" name="正方形/長方形 89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1" name="正方形/長方形 90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2" name="正方形/長方形 91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3" name="正方形/長方形 92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4" name="正方形/長方形 93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5" name="正方形/長方形 94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6" name="正方形/長方形 95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7" name="正方形/長方形 96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8" name="正方形/長方形 97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9" name="正方形/長方形 98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0" name="正方形/長方形 99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1" name="正方形/長方形 100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49" name="グループ化 48"/>
            <p:cNvGrpSpPr/>
            <p:nvPr/>
          </p:nvGrpSpPr>
          <p:grpSpPr>
            <a:xfrm>
              <a:off x="34081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75" name="正方形/長方形 74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6" name="正方形/長方形 75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7" name="正方形/長方形 76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8" name="正方形/長方形 77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2" name="正方形/長方形 8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6" name="正方形/長方形 8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50" name="グループ化 49"/>
            <p:cNvGrpSpPr/>
            <p:nvPr/>
          </p:nvGrpSpPr>
          <p:grpSpPr>
            <a:xfrm>
              <a:off x="18968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61" name="正方形/長方形 60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5" name="正方形/長方形 64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9" name="正方形/長方形 68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3" name="正方形/長方形 72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4" name="正方形/長方形 73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51" name="直線矢印コネクタ 50"/>
            <p:cNvCxnSpPr/>
            <p:nvPr/>
          </p:nvCxnSpPr>
          <p:spPr>
            <a:xfrm>
              <a:off x="225425" y="4360774"/>
              <a:ext cx="493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/>
            <p:cNvCxnSpPr/>
            <p:nvPr/>
          </p:nvCxnSpPr>
          <p:spPr>
            <a:xfrm flipV="1">
              <a:off x="189838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テキスト ボックス 52"/>
            <p:cNvSpPr txBox="1"/>
            <p:nvPr/>
          </p:nvSpPr>
          <p:spPr>
            <a:xfrm>
              <a:off x="1831785" y="4331071"/>
              <a:ext cx="309177" cy="298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0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1462166" y="2771726"/>
                  <a:ext cx="619055" cy="55931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2166" y="2771726"/>
                  <a:ext cx="619055" cy="559316"/>
                </a:xfrm>
                <a:prstGeom prst="rect">
                  <a:avLst/>
                </a:prstGeom>
                <a:blipFill>
                  <a:blip r:embed="rId4"/>
                  <a:stretch>
                    <a:fillRect l="-1190" b="-157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線矢印コネクタ 54"/>
            <p:cNvCxnSpPr/>
            <p:nvPr/>
          </p:nvCxnSpPr>
          <p:spPr>
            <a:xfrm flipV="1">
              <a:off x="3404927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テキスト ボックス 55"/>
            <p:cNvSpPr txBox="1"/>
            <p:nvPr/>
          </p:nvSpPr>
          <p:spPr>
            <a:xfrm>
              <a:off x="1936560" y="4331070"/>
              <a:ext cx="309177" cy="298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2038160" y="4331070"/>
              <a:ext cx="309177" cy="298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3177986" y="4337421"/>
              <a:ext cx="412108" cy="242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N-1</a:t>
              </a:r>
              <a:endParaRPr lang="ja-JP" altLang="en-US" sz="7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114110" y="3759571"/>
              <a:ext cx="503384" cy="44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4851210" y="3759571"/>
              <a:ext cx="503384" cy="44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58" name="グループ化 157"/>
          <p:cNvGrpSpPr/>
          <p:nvPr/>
        </p:nvGrpSpPr>
        <p:grpSpPr>
          <a:xfrm>
            <a:off x="340232" y="2956836"/>
            <a:ext cx="4414650" cy="1561842"/>
            <a:chOff x="6309232" y="2737170"/>
            <a:chExt cx="5348434" cy="1892202"/>
          </a:xfrm>
        </p:grpSpPr>
        <p:grpSp>
          <p:nvGrpSpPr>
            <p:cNvPr id="103" name="グループ化 102"/>
            <p:cNvGrpSpPr/>
            <p:nvPr/>
          </p:nvGrpSpPr>
          <p:grpSpPr>
            <a:xfrm>
              <a:off x="816817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4" name="正方形/長方形 103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7" name="正方形/長方形 106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1" name="正方形/長方形 110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7" name="正方形/長方形 116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118" name="直線矢印コネクタ 117"/>
            <p:cNvCxnSpPr/>
            <p:nvPr/>
          </p:nvCxnSpPr>
          <p:spPr>
            <a:xfrm flipV="1">
              <a:off x="8169711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テキスト ボックス 118"/>
            <p:cNvSpPr txBox="1"/>
            <p:nvPr/>
          </p:nvSpPr>
          <p:spPr>
            <a:xfrm>
              <a:off x="8103107" y="4331071"/>
              <a:ext cx="309177" cy="298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0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正方形/長方形 119"/>
                <p:cNvSpPr/>
                <p:nvPr/>
              </p:nvSpPr>
              <p:spPr>
                <a:xfrm>
                  <a:off x="7366538" y="2737170"/>
                  <a:ext cx="885817" cy="70846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sz="3200" dirty="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mc:Choice>
          <mc:Fallback xmlns="">
            <p:sp>
              <p:nvSpPr>
                <p:cNvPr id="120" name="正方形/長方形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6538" y="2737170"/>
                  <a:ext cx="885817" cy="7084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直線矢印コネクタ 120"/>
            <p:cNvCxnSpPr/>
            <p:nvPr/>
          </p:nvCxnSpPr>
          <p:spPr>
            <a:xfrm flipV="1">
              <a:off x="967624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テキスト ボックス 121"/>
            <p:cNvSpPr txBox="1"/>
            <p:nvPr/>
          </p:nvSpPr>
          <p:spPr>
            <a:xfrm>
              <a:off x="8207882" y="4331070"/>
              <a:ext cx="309177" cy="298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3" name="テキスト ボックス 122"/>
            <p:cNvSpPr txBox="1"/>
            <p:nvPr/>
          </p:nvSpPr>
          <p:spPr>
            <a:xfrm>
              <a:off x="8309482" y="4331070"/>
              <a:ext cx="309177" cy="298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4" name="テキスト ボックス 123"/>
            <p:cNvSpPr txBox="1"/>
            <p:nvPr/>
          </p:nvSpPr>
          <p:spPr>
            <a:xfrm>
              <a:off x="9449307" y="4337421"/>
              <a:ext cx="412108" cy="242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N-1</a:t>
              </a:r>
              <a:endParaRPr lang="ja-JP" altLang="en-US" sz="7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5" name="テキスト ボックス 124"/>
            <p:cNvSpPr txBox="1"/>
            <p:nvPr/>
          </p:nvSpPr>
          <p:spPr>
            <a:xfrm>
              <a:off x="6309232" y="3696071"/>
              <a:ext cx="503384" cy="44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6" name="テキスト ボックス 125"/>
            <p:cNvSpPr txBox="1"/>
            <p:nvPr/>
          </p:nvSpPr>
          <p:spPr>
            <a:xfrm>
              <a:off x="11154282" y="3696071"/>
              <a:ext cx="503384" cy="44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grpSp>
          <p:nvGrpSpPr>
            <p:cNvPr id="127" name="グループ化 126"/>
            <p:cNvGrpSpPr/>
            <p:nvPr/>
          </p:nvGrpSpPr>
          <p:grpSpPr>
            <a:xfrm>
              <a:off x="66505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28" name="正方形/長方形 127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2" name="正方形/長方形 131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6" name="正方形/長方形 135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7" name="正方形/長方形 136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8" name="正方形/長方形 137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9" name="正方形/長方形 138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0" name="正方形/長方形 139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142" name="グループ化 141"/>
            <p:cNvGrpSpPr/>
            <p:nvPr/>
          </p:nvGrpSpPr>
          <p:grpSpPr>
            <a:xfrm>
              <a:off x="96858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43" name="正方形/長方形 142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5" name="正方形/長方形 144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6" name="正方形/長方形 145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157" name="直線矢印コネクタ 156"/>
            <p:cNvCxnSpPr/>
            <p:nvPr/>
          </p:nvCxnSpPr>
          <p:spPr>
            <a:xfrm>
              <a:off x="6496747" y="4360774"/>
              <a:ext cx="49332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正方形/長方形 158"/>
          <p:cNvSpPr/>
          <p:nvPr/>
        </p:nvSpPr>
        <p:spPr>
          <a:xfrm>
            <a:off x="1851660" y="3238500"/>
            <a:ext cx="1280160" cy="1059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60" name="正方形/長方形 159"/>
          <p:cNvSpPr/>
          <p:nvPr/>
        </p:nvSpPr>
        <p:spPr>
          <a:xfrm>
            <a:off x="9720444" y="2325451"/>
            <a:ext cx="1125634" cy="8177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61" name="正方形/長方形 160"/>
          <p:cNvSpPr/>
          <p:nvPr/>
        </p:nvSpPr>
        <p:spPr>
          <a:xfrm>
            <a:off x="10258567" y="2726123"/>
            <a:ext cx="1110766" cy="813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62" name="正方形/長方形 161"/>
          <p:cNvSpPr/>
          <p:nvPr/>
        </p:nvSpPr>
        <p:spPr>
          <a:xfrm>
            <a:off x="2480310" y="3238500"/>
            <a:ext cx="1280160" cy="1059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12534AEC-E714-437A-99AE-B8871A406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2659" y="1543356"/>
            <a:ext cx="3165394" cy="23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0" grpId="0" animBg="1"/>
      <p:bldP spid="161" grpId="0" animBg="1"/>
      <p:bldP spid="16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476931"/>
            <a:ext cx="2682895" cy="201217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167369"/>
            <a:ext cx="11473211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周波数フィルタリング（音）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669558" y="1365075"/>
            <a:ext cx="2581460" cy="147826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15196" y="11542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入力信号（音）</a:t>
            </a:r>
          </a:p>
        </p:txBody>
      </p:sp>
      <p:sp>
        <p:nvSpPr>
          <p:cNvPr id="7" name="右矢印 6"/>
          <p:cNvSpPr/>
          <p:nvPr/>
        </p:nvSpPr>
        <p:spPr>
          <a:xfrm rot="5400000">
            <a:off x="1062146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 rot="16200000">
            <a:off x="676538" y="360433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230436" y="642274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周波数係数</a:t>
            </a:r>
          </a:p>
        </p:txBody>
      </p:sp>
      <p:sp>
        <p:nvSpPr>
          <p:cNvPr id="10" name="右矢印 9"/>
          <p:cNvSpPr/>
          <p:nvPr/>
        </p:nvSpPr>
        <p:spPr>
          <a:xfrm>
            <a:off x="3223613" y="5298640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269332" y="4926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</a:t>
            </a: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356410" y="4680458"/>
            <a:ext cx="1365504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0" y="4183856"/>
            <a:ext cx="0" cy="9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4022271" y="4025900"/>
            <a:ext cx="0" cy="788988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3553164" y="4333876"/>
            <a:ext cx="933451" cy="316706"/>
          </a:xfrm>
          <a:custGeom>
            <a:avLst/>
            <a:gdLst>
              <a:gd name="connsiteX0" fmla="*/ 0 w 1281113"/>
              <a:gd name="connsiteY0" fmla="*/ 171450 h 171450"/>
              <a:gd name="connsiteX1" fmla="*/ 457200 w 1281113"/>
              <a:gd name="connsiteY1" fmla="*/ 171450 h 171450"/>
              <a:gd name="connsiteX2" fmla="*/ 457200 w 1281113"/>
              <a:gd name="connsiteY2" fmla="*/ 0 h 171450"/>
              <a:gd name="connsiteX3" fmla="*/ 842963 w 1281113"/>
              <a:gd name="connsiteY3" fmla="*/ 0 h 171450"/>
              <a:gd name="connsiteX4" fmla="*/ 842963 w 1281113"/>
              <a:gd name="connsiteY4" fmla="*/ 171450 h 171450"/>
              <a:gd name="connsiteX5" fmla="*/ 1281113 w 1281113"/>
              <a:gd name="connsiteY5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113" h="171450">
                <a:moveTo>
                  <a:pt x="0" y="171450"/>
                </a:moveTo>
                <a:lnTo>
                  <a:pt x="457200" y="171450"/>
                </a:lnTo>
                <a:lnTo>
                  <a:pt x="457200" y="0"/>
                </a:lnTo>
                <a:lnTo>
                  <a:pt x="842963" y="0"/>
                </a:lnTo>
                <a:lnTo>
                  <a:pt x="842963" y="171450"/>
                </a:lnTo>
                <a:lnTo>
                  <a:pt x="1281113" y="17145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083" y="1361005"/>
            <a:ext cx="2585841" cy="1557191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73" y="4495568"/>
            <a:ext cx="2656227" cy="1992170"/>
          </a:xfrm>
          <a:prstGeom prst="rect">
            <a:avLst/>
          </a:prstGeom>
        </p:spPr>
      </p:pic>
      <p:sp>
        <p:nvSpPr>
          <p:cNvPr id="29" name="正方形/長方形 28"/>
          <p:cNvSpPr/>
          <p:nvPr/>
        </p:nvSpPr>
        <p:spPr>
          <a:xfrm>
            <a:off x="4827076" y="642274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高周波成分を完全にゼロに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261523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右矢印 33"/>
          <p:cNvSpPr/>
          <p:nvPr/>
        </p:nvSpPr>
        <p:spPr>
          <a:xfrm rot="16200000">
            <a:off x="5262671" y="3518227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5577646" y="11542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出力信号</a:t>
            </a:r>
          </a:p>
        </p:txBody>
      </p:sp>
      <p:sp>
        <p:nvSpPr>
          <p:cNvPr id="36" name="正方形/長方形 35"/>
          <p:cNvSpPr/>
          <p:nvPr/>
        </p:nvSpPr>
        <p:spPr>
          <a:xfrm rot="5400000">
            <a:off x="5552967" y="361020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7819921" y="2155546"/>
            <a:ext cx="4185761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フーリエ変換により周波数を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考慮した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filter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が設計できる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フーリエ変換し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周波数空間でフィルタを掛け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9468177" y="648866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さっきのスライドです！</a:t>
            </a:r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179344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5311405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38" name="直線矢印コネクタ 37"/>
          <p:cNvCxnSpPr/>
          <p:nvPr/>
        </p:nvCxnSpPr>
        <p:spPr>
          <a:xfrm>
            <a:off x="5229226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24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89044" y="1558562"/>
            <a:ext cx="5563402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音の実時間フーリエ変換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366163" y="4250328"/>
            <a:ext cx="3339376" cy="584775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リアルタイムフーリエ変換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by </a:t>
            </a:r>
            <a:r>
              <a:rPr lang="en-US" altLang="ja-JP" sz="16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Hidetomo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Kataoka @ 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立命館大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32" y="770815"/>
            <a:ext cx="5157374" cy="537820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189044" y="2865978"/>
            <a:ext cx="4488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データ量に依存するが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1D/2D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のフーリエ変換は高速なので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実時間解析可能</a:t>
            </a:r>
          </a:p>
        </p:txBody>
      </p:sp>
    </p:spTree>
    <p:extLst>
      <p:ext uri="{BB962C8B-B14F-4D97-AF65-F5344CB8AC3E}">
        <p14:creationId xmlns:p14="http://schemas.microsoft.com/office/powerpoint/2010/main" val="97512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104264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右矢印 11">
            <a:extLst>
              <a:ext uri="{FF2B5EF4-FFF2-40B4-BE49-F238E27FC236}">
                <a16:creationId xmlns:a16="http://schemas.microsoft.com/office/drawing/2014/main" id="{B685B140-DC03-42DF-B2ED-003CD42690D5}"/>
              </a:ext>
            </a:extLst>
          </p:cNvPr>
          <p:cNvSpPr/>
          <p:nvPr/>
        </p:nvSpPr>
        <p:spPr>
          <a:xfrm rot="5400000">
            <a:off x="1731600" y="3728974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9D0181F-55EA-4DBB-A503-011E5317141F}"/>
              </a:ext>
            </a:extLst>
          </p:cNvPr>
          <p:cNvSpPr/>
          <p:nvPr/>
        </p:nvSpPr>
        <p:spPr>
          <a:xfrm rot="16200000">
            <a:off x="1535582" y="3575468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7" name="右矢印 13">
            <a:extLst>
              <a:ext uri="{FF2B5EF4-FFF2-40B4-BE49-F238E27FC236}">
                <a16:creationId xmlns:a16="http://schemas.microsoft.com/office/drawing/2014/main" id="{BA0B8C91-7144-4F55-92C1-2FFB72384A77}"/>
              </a:ext>
            </a:extLst>
          </p:cNvPr>
          <p:cNvSpPr/>
          <p:nvPr/>
        </p:nvSpPr>
        <p:spPr>
          <a:xfrm>
            <a:off x="3931501" y="5503034"/>
            <a:ext cx="3917099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F54C7A-2135-4486-B922-3E672E4E4D0C}"/>
              </a:ext>
            </a:extLst>
          </p:cNvPr>
          <p:cNvSpPr/>
          <p:nvPr/>
        </p:nvSpPr>
        <p:spPr>
          <a:xfrm>
            <a:off x="4505296" y="583450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</a:t>
            </a:r>
            <a:endParaRPr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フィルタ画像を掛ける</a:t>
            </a:r>
            <a:endParaRPr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B1B70A9-1EA2-4968-8D96-0DF2DA8560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4" t="34029" r="28094" b="33642"/>
          <a:stretch/>
        </p:blipFill>
        <p:spPr>
          <a:xfrm>
            <a:off x="6117104" y="4053275"/>
            <a:ext cx="1637733" cy="1198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7417A6E-28C5-4FBB-8272-BB700925EFAA}"/>
              </a:ext>
            </a:extLst>
          </p:cNvPr>
          <p:cNvSpPr/>
          <p:nvPr/>
        </p:nvSpPr>
        <p:spPr>
          <a:xfrm>
            <a:off x="5540048" y="4298796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×</a:t>
            </a:r>
            <a:endParaRPr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右矢印 25">
            <a:extLst>
              <a:ext uri="{FF2B5EF4-FFF2-40B4-BE49-F238E27FC236}">
                <a16:creationId xmlns:a16="http://schemas.microsoft.com/office/drawing/2014/main" id="{510B82F8-353D-4E8A-8A0C-E6B893C36690}"/>
              </a:ext>
            </a:extLst>
          </p:cNvPr>
          <p:cNvSpPr/>
          <p:nvPr/>
        </p:nvSpPr>
        <p:spPr>
          <a:xfrm rot="16200000">
            <a:off x="8270638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8B80A343-F7A5-4821-B409-169C865AE4FC}"/>
              </a:ext>
            </a:extLst>
          </p:cNvPr>
          <p:cNvSpPr/>
          <p:nvPr/>
        </p:nvSpPr>
        <p:spPr>
          <a:xfrm rot="5400000">
            <a:off x="8577768" y="368277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22BA51C-5DE6-4639-A8F0-B03F0E679ACE}"/>
              </a:ext>
            </a:extLst>
          </p:cNvPr>
          <p:cNvSpPr/>
          <p:nvPr/>
        </p:nvSpPr>
        <p:spPr>
          <a:xfrm>
            <a:off x="6381972" y="37317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5801D336-1533-4FBD-98E3-79620C372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7" y="1286145"/>
            <a:ext cx="2219292" cy="165862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8F66261-BFFE-432F-8077-53433C7B7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724" y="4910538"/>
            <a:ext cx="2237255" cy="1637822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3B63BEEA-F806-41E1-B160-180D82E26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153" y="4053274"/>
            <a:ext cx="1637733" cy="1198931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9376F4E1-2A5F-46C6-8AEC-1ADC0284C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043" y="4910538"/>
            <a:ext cx="2237255" cy="1637822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FC89B71F-4C0A-4EC2-B21B-1FA9DFF0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2" t="34029" r="27790" b="33642"/>
          <a:stretch/>
        </p:blipFill>
        <p:spPr>
          <a:xfrm>
            <a:off x="8004270" y="4914683"/>
            <a:ext cx="2230028" cy="16249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9B6971BB-19B1-4599-9ECF-AD2D2CC39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24" y="1281731"/>
            <a:ext cx="2219293" cy="165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4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71879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右矢印 11"/>
          <p:cNvSpPr/>
          <p:nvPr/>
        </p:nvSpPr>
        <p:spPr>
          <a:xfrm>
            <a:off x="8707730" y="19018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889998" y="1423989"/>
            <a:ext cx="14670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Low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低周波成分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2866626" y="3252789"/>
            <a:ext cx="15138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High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2761757" y="5094289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Band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特定周波成分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44" name="右矢印 43"/>
          <p:cNvSpPr/>
          <p:nvPr/>
        </p:nvSpPr>
        <p:spPr>
          <a:xfrm>
            <a:off x="8707730" y="36290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5" name="右矢印 44"/>
          <p:cNvSpPr/>
          <p:nvPr/>
        </p:nvSpPr>
        <p:spPr>
          <a:xfrm>
            <a:off x="8707730" y="54070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801629" y="319745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47" name="正方形/長方形 46"/>
          <p:cNvSpPr/>
          <p:nvPr/>
        </p:nvSpPr>
        <p:spPr>
          <a:xfrm>
            <a:off x="673389" y="559104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周波数画像</a:t>
            </a:r>
          </a:p>
        </p:txBody>
      </p:sp>
      <p:sp>
        <p:nvSpPr>
          <p:cNvPr id="48" name="正方形/長方形 47"/>
          <p:cNvSpPr/>
          <p:nvPr/>
        </p:nvSpPr>
        <p:spPr>
          <a:xfrm>
            <a:off x="4810670" y="6273225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</a:p>
        </p:txBody>
      </p:sp>
      <p:sp>
        <p:nvSpPr>
          <p:cNvPr id="49" name="正方形/長方形 48"/>
          <p:cNvSpPr/>
          <p:nvPr/>
        </p:nvSpPr>
        <p:spPr>
          <a:xfrm>
            <a:off x="10015714" y="632765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出力画像</a:t>
            </a:r>
          </a:p>
        </p:txBody>
      </p:sp>
      <p:sp>
        <p:nvSpPr>
          <p:cNvPr id="50" name="正方形/長方形 49"/>
          <p:cNvSpPr/>
          <p:nvPr/>
        </p:nvSpPr>
        <p:spPr>
          <a:xfrm>
            <a:off x="6629417" y="6273225"/>
            <a:ext cx="1620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フィルタ処理済</a:t>
            </a:r>
            <a:endParaRPr lang="en-US" altLang="ja-JP" sz="16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周波数画像</a:t>
            </a:r>
          </a:p>
        </p:txBody>
      </p:sp>
      <p:sp>
        <p:nvSpPr>
          <p:cNvPr id="51" name="正方形/長方形 50"/>
          <p:cNvSpPr/>
          <p:nvPr/>
        </p:nvSpPr>
        <p:spPr>
          <a:xfrm>
            <a:off x="8542305" y="49379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sp>
        <p:nvSpPr>
          <p:cNvPr id="52" name="正方形/長方形 51"/>
          <p:cNvSpPr/>
          <p:nvPr/>
        </p:nvSpPr>
        <p:spPr>
          <a:xfrm>
            <a:off x="8542305" y="31091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sp>
        <p:nvSpPr>
          <p:cNvPr id="53" name="正方形/長方形 52"/>
          <p:cNvSpPr/>
          <p:nvPr/>
        </p:nvSpPr>
        <p:spPr>
          <a:xfrm>
            <a:off x="8542305" y="13819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6B72FC7-F692-4274-B419-173A4EC0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77" y="1482843"/>
            <a:ext cx="2219292" cy="165862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8A412ED-056A-46B9-9EC0-6DBA4EB5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6" y="3953227"/>
            <a:ext cx="2237255" cy="1637822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FD84D6EA-2034-4946-83C7-2900AD9BF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270" y="1255431"/>
            <a:ext cx="1939251" cy="1419663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B44411A2-9A45-4DEE-8870-FCA2EE9CF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270" y="3066270"/>
            <a:ext cx="1939251" cy="1419663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FA37E0EC-840E-4106-8ED4-FF5F8A8EF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270" y="4843987"/>
            <a:ext cx="1939251" cy="1419663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AF4F3F13-E82E-497F-B9F3-4C664423FD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91" r="-18209"/>
          <a:stretch/>
        </p:blipFill>
        <p:spPr>
          <a:xfrm>
            <a:off x="6460880" y="4843987"/>
            <a:ext cx="1958030" cy="1410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67750689-16EE-4889-ACC3-9024D0A6FF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59" r="-18209"/>
          <a:stretch/>
        </p:blipFill>
        <p:spPr>
          <a:xfrm>
            <a:off x="6470270" y="3066270"/>
            <a:ext cx="1939251" cy="14106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1DCDA15A-C875-419E-8B00-FF0178F25D6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4" r="-18095"/>
          <a:stretch/>
        </p:blipFill>
        <p:spPr>
          <a:xfrm>
            <a:off x="6470270" y="1255431"/>
            <a:ext cx="1939251" cy="141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A175189E-D0CF-48E6-971E-4564259AED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91" r="-18209"/>
          <a:stretch/>
        </p:blipFill>
        <p:spPr>
          <a:xfrm>
            <a:off x="4436949" y="4843987"/>
            <a:ext cx="1958030" cy="14106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9EFB5928-9BEF-4829-ACC5-E577F5BB719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59" r="-18209"/>
          <a:stretch/>
        </p:blipFill>
        <p:spPr>
          <a:xfrm>
            <a:off x="4446339" y="3066270"/>
            <a:ext cx="1939251" cy="14106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A3FD337B-522C-4448-A8D8-EAFE3C8CCFC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4" r="-18095"/>
          <a:stretch/>
        </p:blipFill>
        <p:spPr>
          <a:xfrm>
            <a:off x="4446339" y="1255431"/>
            <a:ext cx="1939251" cy="1419663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6B8B957-1F62-4084-BFCD-A2EB9B0D4D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1245856"/>
            <a:ext cx="1911966" cy="142894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189B814-65F2-45A7-8C2D-C2365363E1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3048008"/>
            <a:ext cx="1911966" cy="142894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BCFFBBE-CA59-4341-BFD1-A5173E6C4AD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4830216"/>
            <a:ext cx="1911966" cy="142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フーリエ変換の概要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オイラーの式と複素数表現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560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まとめ：離散フーリエ変換と周波数フィルタ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" y="2259942"/>
            <a:ext cx="5867877" cy="186142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565903" y="1644134"/>
            <a:ext cx="8880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離散フーリエ変換（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1D/2D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）について解説した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65903" y="4501634"/>
            <a:ext cx="104438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周波数空間でマスクを掛ける周波数フィルタを紹介した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DF75696-438A-48EB-A106-4B9A30503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708" y="2356366"/>
            <a:ext cx="2219292" cy="16586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C8753E7-244D-440A-B2EE-1A57D47F6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5708" y="2356366"/>
            <a:ext cx="2237255" cy="1637822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0760B666-0D4D-4531-8AA9-DB4FB1E57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48" y="5159344"/>
            <a:ext cx="1939251" cy="141966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600C2FCE-8426-4785-AB6E-54B255F2B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649" y="5163836"/>
            <a:ext cx="1939251" cy="1419663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AAE7A04F-1B1C-461C-901A-41F95E547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863" y="5163836"/>
            <a:ext cx="1939251" cy="1419663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155572EF-1295-4F84-B618-4B17A42193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91" r="-18209"/>
          <a:stretch/>
        </p:blipFill>
        <p:spPr>
          <a:xfrm>
            <a:off x="5237473" y="5163836"/>
            <a:ext cx="1958030" cy="1410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C9A843FB-9C36-47B1-B14A-0D1B84C90F1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59" r="-18209"/>
          <a:stretch/>
        </p:blipFill>
        <p:spPr>
          <a:xfrm>
            <a:off x="2955649" y="5163836"/>
            <a:ext cx="1939251" cy="14106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DC847A65-D7D7-416E-9072-D8C621AA85B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4" r="-18095"/>
          <a:stretch/>
        </p:blipFill>
        <p:spPr>
          <a:xfrm>
            <a:off x="723759" y="5159344"/>
            <a:ext cx="1939251" cy="1419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644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59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フーリエ級数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/>
                  <a:t>は</a:t>
                </a:r>
                <a:r>
                  <a:rPr lang="ja-JP" altLang="en-US" sz="2400" dirty="0"/>
                  <a:t>、フーリエ級数で表現できる．</a:t>
                </a:r>
                <a:endParaRPr kumimoji="1"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645766" y="2749498"/>
                <a:ext cx="3839608" cy="36463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108000" bIns="0" rtlCol="0">
                <a:spAutoFit/>
              </a:bodyPr>
              <a:lstStyle/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ja-JP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altLang="ja-JP" sz="2400" dirty="0"/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ja-JP" altLang="en-US" sz="2400" dirty="0"/>
                  <a:t> </a:t>
                </a:r>
                <a:endParaRPr lang="en-US" altLang="ja-JP" sz="2400" i="1" dirty="0">
                  <a:latin typeface="Cambria Math" panose="02040503050406030204" pitchFamily="18" charset="0"/>
                </a:endParaRP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en-US" altLang="ja-JP" sz="2400" dirty="0"/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                                            </m:t>
                    </m:r>
                  </m:oMath>
                </a14:m>
                <a:r>
                  <a:rPr kumimoji="1" lang="ja-JP" altLang="en-US" sz="2400" dirty="0"/>
                  <a:t> </a:t>
                </a: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6" y="2749498"/>
                <a:ext cx="3839608" cy="3646319"/>
              </a:xfrm>
              <a:prstGeom prst="rect">
                <a:avLst/>
              </a:prstGeom>
              <a:blipFill rotWithShape="0">
                <a:blip r:embed="rId4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フリーフォーム 13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4952956" y="3948198"/>
                <a:ext cx="1338828" cy="1195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dirty="0"/>
                  <a:t>基本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周波数</m:t>
                    </m:r>
                  </m:oMath>
                </a14:m>
                <a:endParaRPr lang="en-US" altLang="ja-JP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56" y="3948198"/>
                <a:ext cx="1338828" cy="1195712"/>
              </a:xfrm>
              <a:prstGeom prst="rect">
                <a:avLst/>
              </a:prstGeom>
              <a:blipFill rotWithShape="0">
                <a:blip r:embed="rId7"/>
                <a:stretch>
                  <a:fillRect l="-3636" t="-4592" r="-1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6331681" y="2633918"/>
            <a:ext cx="5732405" cy="1294935"/>
            <a:chOff x="6110268" y="2907040"/>
            <a:chExt cx="5732405" cy="2295140"/>
          </a:xfrm>
        </p:grpSpPr>
        <p:sp>
          <p:nvSpPr>
            <p:cNvPr id="13" name="フリーフォーム 12"/>
            <p:cNvSpPr/>
            <p:nvPr/>
          </p:nvSpPr>
          <p:spPr>
            <a:xfrm rot="10800000">
              <a:off x="6807905" y="3277147"/>
              <a:ext cx="4666546" cy="1580925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110268" y="4080974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グループ化 23"/>
          <p:cNvGrpSpPr/>
          <p:nvPr/>
        </p:nvGrpSpPr>
        <p:grpSpPr>
          <a:xfrm>
            <a:off x="7019701" y="2842736"/>
            <a:ext cx="4693181" cy="904160"/>
            <a:chOff x="6724732" y="3024240"/>
            <a:chExt cx="4693181" cy="1037932"/>
          </a:xfrm>
        </p:grpSpPr>
        <p:sp>
          <p:nvSpPr>
            <p:cNvPr id="22" name="フリーフォーム 21"/>
            <p:cNvSpPr/>
            <p:nvPr/>
          </p:nvSpPr>
          <p:spPr>
            <a:xfrm>
              <a:off x="6724732" y="3551290"/>
              <a:ext cx="2337331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フリーフォーム 22"/>
            <p:cNvSpPr/>
            <p:nvPr/>
          </p:nvSpPr>
          <p:spPr>
            <a:xfrm rot="10800000">
              <a:off x="9080582" y="3024240"/>
              <a:ext cx="2337331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/>
              <p:cNvSpPr/>
              <p:nvPr/>
            </p:nvSpPr>
            <p:spPr>
              <a:xfrm>
                <a:off x="7454020" y="2656439"/>
                <a:ext cx="1097545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020" y="2656439"/>
                <a:ext cx="1097545" cy="321731"/>
              </a:xfrm>
              <a:prstGeom prst="rect">
                <a:avLst/>
              </a:prstGeom>
              <a:blipFill rotWithShape="0">
                <a:blip r:embed="rId8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正方形/長方形 26"/>
              <p:cNvSpPr/>
              <p:nvPr/>
            </p:nvSpPr>
            <p:spPr>
              <a:xfrm>
                <a:off x="10010971" y="2413425"/>
                <a:ext cx="1067087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7" name="正方形/長方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971" y="2413425"/>
                <a:ext cx="1067087" cy="321731"/>
              </a:xfrm>
              <a:prstGeom prst="rect">
                <a:avLst/>
              </a:prstGeom>
              <a:blipFill rotWithShape="0">
                <a:blip r:embed="rId9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グループ化 27"/>
          <p:cNvGrpSpPr/>
          <p:nvPr/>
        </p:nvGrpSpPr>
        <p:grpSpPr>
          <a:xfrm>
            <a:off x="6331681" y="3902997"/>
            <a:ext cx="5732405" cy="1294935"/>
            <a:chOff x="6110268" y="2907040"/>
            <a:chExt cx="5732405" cy="229514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6672970" y="4677993"/>
                <a:ext cx="1097545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70" y="4677993"/>
                <a:ext cx="1097545" cy="321731"/>
              </a:xfrm>
              <a:prstGeom prst="rect">
                <a:avLst/>
              </a:prstGeom>
              <a:blipFill rotWithShape="0">
                <a:blip r:embed="rId10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/>
              <p:cNvSpPr/>
              <p:nvPr/>
            </p:nvSpPr>
            <p:spPr>
              <a:xfrm>
                <a:off x="8086921" y="3920628"/>
                <a:ext cx="1067087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8" name="正方形/長方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921" y="3920628"/>
                <a:ext cx="1067087" cy="321731"/>
              </a:xfrm>
              <a:prstGeom prst="rect">
                <a:avLst/>
              </a:prstGeom>
              <a:blipFill rotWithShape="0">
                <a:blip r:embed="rId11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グループ化 48"/>
          <p:cNvGrpSpPr/>
          <p:nvPr/>
        </p:nvGrpSpPr>
        <p:grpSpPr>
          <a:xfrm>
            <a:off x="7033823" y="4111814"/>
            <a:ext cx="4684645" cy="904160"/>
            <a:chOff x="6738854" y="4481081"/>
            <a:chExt cx="4684645" cy="1037932"/>
          </a:xfrm>
        </p:grpSpPr>
        <p:grpSp>
          <p:nvGrpSpPr>
            <p:cNvPr id="34" name="グループ化 33"/>
            <p:cNvGrpSpPr/>
            <p:nvPr/>
          </p:nvGrpSpPr>
          <p:grpSpPr>
            <a:xfrm>
              <a:off x="7905833" y="4481081"/>
              <a:ext cx="2350688" cy="1037932"/>
              <a:chOff x="6724732" y="3024240"/>
              <a:chExt cx="4693181" cy="1037932"/>
            </a:xfrm>
          </p:grpSpPr>
          <p:sp>
            <p:nvSpPr>
              <p:cNvPr id="35" name="フリーフォーム 34"/>
              <p:cNvSpPr/>
              <p:nvPr/>
            </p:nvSpPr>
            <p:spPr>
              <a:xfrm>
                <a:off x="6724732" y="355129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6" name="フリーフォーム 35"/>
              <p:cNvSpPr/>
              <p:nvPr/>
            </p:nvSpPr>
            <p:spPr>
              <a:xfrm rot="10800000">
                <a:off x="9080582" y="302424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40" name="フリーフォーム 39"/>
            <p:cNvSpPr/>
            <p:nvPr/>
          </p:nvSpPr>
          <p:spPr>
            <a:xfrm>
              <a:off x="10252793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" name="フリーフォーム 43"/>
            <p:cNvSpPr/>
            <p:nvPr/>
          </p:nvSpPr>
          <p:spPr>
            <a:xfrm rot="10800000">
              <a:off x="6738854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8" name="グループ化 47"/>
          <p:cNvGrpSpPr/>
          <p:nvPr/>
        </p:nvGrpSpPr>
        <p:grpSpPr>
          <a:xfrm rot="10800000">
            <a:off x="7029318" y="4111814"/>
            <a:ext cx="4680411" cy="891970"/>
            <a:chOff x="6734349" y="4481081"/>
            <a:chExt cx="4680411" cy="1023939"/>
          </a:xfrm>
        </p:grpSpPr>
        <p:sp>
          <p:nvSpPr>
            <p:cNvPr id="46" name="フリーフォーム 45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" name="フリーフォーム 46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6331681" y="5267340"/>
            <a:ext cx="5732405" cy="1294935"/>
            <a:chOff x="6110268" y="2907040"/>
            <a:chExt cx="5732405" cy="2295140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正方形/長方形 55"/>
              <p:cNvSpPr/>
              <p:nvPr/>
            </p:nvSpPr>
            <p:spPr>
              <a:xfrm>
                <a:off x="6672970" y="6042336"/>
                <a:ext cx="1097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6" name="正方形/長方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70" y="6042336"/>
                <a:ext cx="1097545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正方形/長方形 56"/>
              <p:cNvSpPr/>
              <p:nvPr/>
            </p:nvSpPr>
            <p:spPr>
              <a:xfrm>
                <a:off x="8086921" y="5284971"/>
                <a:ext cx="10670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7" name="正方形/長方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921" y="5284971"/>
                <a:ext cx="106708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グループ化 57"/>
          <p:cNvGrpSpPr/>
          <p:nvPr/>
        </p:nvGrpSpPr>
        <p:grpSpPr>
          <a:xfrm>
            <a:off x="8597445" y="5476157"/>
            <a:ext cx="3121023" cy="904160"/>
            <a:chOff x="6724512" y="4481081"/>
            <a:chExt cx="4698987" cy="1037932"/>
          </a:xfrm>
        </p:grpSpPr>
        <p:grpSp>
          <p:nvGrpSpPr>
            <p:cNvPr id="59" name="グループ化 58"/>
            <p:cNvGrpSpPr/>
            <p:nvPr/>
          </p:nvGrpSpPr>
          <p:grpSpPr>
            <a:xfrm>
              <a:off x="7905833" y="4481081"/>
              <a:ext cx="2350688" cy="1037932"/>
              <a:chOff x="6724732" y="3024240"/>
              <a:chExt cx="4693181" cy="1037932"/>
            </a:xfrm>
          </p:grpSpPr>
          <p:sp>
            <p:nvSpPr>
              <p:cNvPr id="62" name="フリーフォーム 61"/>
              <p:cNvSpPr/>
              <p:nvPr/>
            </p:nvSpPr>
            <p:spPr>
              <a:xfrm>
                <a:off x="6724732" y="355129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3" name="フリーフォーム 62"/>
              <p:cNvSpPr/>
              <p:nvPr/>
            </p:nvSpPr>
            <p:spPr>
              <a:xfrm rot="10800000">
                <a:off x="9080582" y="302424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0" name="フリーフォーム 59"/>
            <p:cNvSpPr/>
            <p:nvPr/>
          </p:nvSpPr>
          <p:spPr>
            <a:xfrm>
              <a:off x="10252793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" name="フリーフォーム 60"/>
            <p:cNvSpPr/>
            <p:nvPr/>
          </p:nvSpPr>
          <p:spPr>
            <a:xfrm rot="10800000">
              <a:off x="6724512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64" name="グループ化 63"/>
          <p:cNvGrpSpPr/>
          <p:nvPr/>
        </p:nvGrpSpPr>
        <p:grpSpPr>
          <a:xfrm rot="10800000">
            <a:off x="7814178" y="5476157"/>
            <a:ext cx="3112902" cy="891970"/>
            <a:chOff x="6734349" y="4481081"/>
            <a:chExt cx="4680411" cy="1023939"/>
          </a:xfrm>
        </p:grpSpPr>
        <p:sp>
          <p:nvSpPr>
            <p:cNvPr id="65" name="フリーフォーム 64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6" name="フリーフォーム 65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67" name="グループ化 66"/>
          <p:cNvGrpSpPr/>
          <p:nvPr/>
        </p:nvGrpSpPr>
        <p:grpSpPr>
          <a:xfrm>
            <a:off x="7031165" y="5476157"/>
            <a:ext cx="1562194" cy="904160"/>
            <a:chOff x="9057130" y="4481081"/>
            <a:chExt cx="2352027" cy="1037932"/>
          </a:xfrm>
        </p:grpSpPr>
        <p:sp>
          <p:nvSpPr>
            <p:cNvPr id="72" name="フリーフォーム 71"/>
            <p:cNvSpPr/>
            <p:nvPr/>
          </p:nvSpPr>
          <p:spPr>
            <a:xfrm rot="10800000">
              <a:off x="9057130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9" name="フリーフォーム 68"/>
            <p:cNvSpPr/>
            <p:nvPr/>
          </p:nvSpPr>
          <p:spPr>
            <a:xfrm>
              <a:off x="10238451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73" name="グループ化 72"/>
          <p:cNvGrpSpPr/>
          <p:nvPr/>
        </p:nvGrpSpPr>
        <p:grpSpPr>
          <a:xfrm rot="10800000">
            <a:off x="7043614" y="5476159"/>
            <a:ext cx="4654730" cy="891969"/>
            <a:chOff x="920277" y="4481081"/>
            <a:chExt cx="6998631" cy="1023938"/>
          </a:xfrm>
        </p:grpSpPr>
        <p:sp>
          <p:nvSpPr>
            <p:cNvPr id="74" name="フリーフォーム 73"/>
            <p:cNvSpPr/>
            <p:nvPr/>
          </p:nvSpPr>
          <p:spPr>
            <a:xfrm rot="10800000">
              <a:off x="6734351" y="4481081"/>
              <a:ext cx="1184557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1 w 2730501"/>
                <a:gd name="connsiteY0" fmla="*/ 1498600 h 2990850"/>
                <a:gd name="connsiteX1" fmla="*/ 889001 w 2730501"/>
                <a:gd name="connsiteY1" fmla="*/ 2990850 h 2990850"/>
                <a:gd name="connsiteX2" fmla="*/ 1828801 w 2730501"/>
                <a:gd name="connsiteY2" fmla="*/ 1504950 h 2990850"/>
                <a:gd name="connsiteX3" fmla="*/ 2730501 w 2730501"/>
                <a:gd name="connsiteY3" fmla="*/ 0 h 2990850"/>
                <a:gd name="connsiteX0" fmla="*/ 1 w 1841501"/>
                <a:gd name="connsiteY0" fmla="*/ 2990850 h 2990850"/>
                <a:gd name="connsiteX1" fmla="*/ 939801 w 1841501"/>
                <a:gd name="connsiteY1" fmla="*/ 1504950 h 2990850"/>
                <a:gd name="connsiteX2" fmla="*/ 1841501 w 1841501"/>
                <a:gd name="connsiteY2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1501" h="2990850">
                  <a:moveTo>
                    <a:pt x="1" y="2990850"/>
                  </a:moveTo>
                  <a:cubicBezTo>
                    <a:pt x="349251" y="2991908"/>
                    <a:pt x="709084" y="2136775"/>
                    <a:pt x="939801" y="1504950"/>
                  </a:cubicBezTo>
                  <a:cubicBezTo>
                    <a:pt x="1170518" y="873125"/>
                    <a:pt x="1506009" y="7937"/>
                    <a:pt x="1841501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フリーフォーム 74"/>
            <p:cNvSpPr/>
            <p:nvPr/>
          </p:nvSpPr>
          <p:spPr>
            <a:xfrm rot="10800000">
              <a:off x="920277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32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150" y="131698"/>
            <a:ext cx="11111260" cy="733270"/>
          </a:xfrm>
        </p:spPr>
        <p:txBody>
          <a:bodyPr/>
          <a:lstStyle/>
          <a:p>
            <a:r>
              <a:rPr kumimoji="1" lang="ja-JP" altLang="en-US" dirty="0"/>
              <a:t>フーリエ変換とは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5297714"/>
                <a:ext cx="11111260" cy="1402201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400" dirty="0"/>
                  <a:t>時間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sz="2400" dirty="0"/>
                  <a:t>の</a:t>
                </a:r>
                <a:r>
                  <a:rPr kumimoji="1" lang="ja-JP" altLang="en-US" sz="2400" dirty="0"/>
                  <a:t>関数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を、周波数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ja-JP" altLang="en-US" sz="2400" dirty="0"/>
                  <a:t>の関数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/>
                  <a:t>に変換する</a:t>
                </a:r>
                <a:r>
                  <a:rPr lang="en-US" altLang="ja-JP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ja-JP" altLang="en-US" sz="24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/>
                  <a:t>は複素数関数である（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ja-JP" altLang="en-US" sz="2400" dirty="0"/>
                  <a:t>は実数関数のことが多い）</a:t>
                </a:r>
                <a:endParaRPr lang="en-US" altLang="ja-JP" sz="2400" dirty="0"/>
              </a:p>
              <a:p>
                <a:r>
                  <a:rPr kumimoji="1" lang="ja-JP" altLang="en-US" sz="2400" dirty="0"/>
                  <a:t>フーリエ級数において </a:t>
                </a:r>
                <a:r>
                  <a:rPr kumimoji="1" lang="en-US" altLang="ja-JP" sz="2400" dirty="0"/>
                  <a:t>T</a:t>
                </a:r>
                <a:r>
                  <a:rPr lang="ja-JP" altLang="en-US" sz="2400" dirty="0"/>
                  <a:t> </a:t>
                </a:r>
                <a:r>
                  <a:rPr lang="ja-JP" altLang="en-US" sz="2400" dirty="0">
                    <a:sym typeface="Wingdings" panose="05000000000000000000" pitchFamily="2" charset="2"/>
                  </a:rPr>
                  <a:t>→ ∞ とすると導出できる</a:t>
                </a:r>
                <a:endParaRPr kumimoji="1"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5297714"/>
                <a:ext cx="11111260" cy="1402201"/>
              </a:xfrm>
              <a:blipFill>
                <a:blip r:embed="rId3"/>
                <a:stretch>
                  <a:fillRect l="-713" t="-5652" b="-60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グループ化 10"/>
          <p:cNvGrpSpPr/>
          <p:nvPr/>
        </p:nvGrpSpPr>
        <p:grpSpPr>
          <a:xfrm>
            <a:off x="819150" y="906259"/>
            <a:ext cx="10859418" cy="1486482"/>
            <a:chOff x="323205" y="1611309"/>
            <a:chExt cx="10859418" cy="1486482"/>
          </a:xfrm>
        </p:grpSpPr>
        <p:sp>
          <p:nvSpPr>
            <p:cNvPr id="5" name="角丸四角形 4"/>
            <p:cNvSpPr/>
            <p:nvPr/>
          </p:nvSpPr>
          <p:spPr>
            <a:xfrm>
              <a:off x="323205" y="1611309"/>
              <a:ext cx="10859418" cy="148648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5878835" y="1942988"/>
                  <a:ext cx="5108258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sz="32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nary>
                          <m:nary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835" y="1942988"/>
                  <a:ext cx="5108258" cy="115480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867742" y="1942988"/>
                  <a:ext cx="4573240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42" y="1942988"/>
                  <a:ext cx="4573240" cy="115480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テキスト ボックス 8"/>
            <p:cNvSpPr txBox="1"/>
            <p:nvPr/>
          </p:nvSpPr>
          <p:spPr>
            <a:xfrm>
              <a:off x="867742" y="1623236"/>
              <a:ext cx="2736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871294" y="1623236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逆フーリエ変換 </a:t>
              </a:r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954315" y="2694756"/>
            <a:ext cx="10337799" cy="2428249"/>
            <a:chOff x="693058" y="3060700"/>
            <a:chExt cx="11004365" cy="2584819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11200" y="5041900"/>
              <a:ext cx="48387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/>
            <p:nvPr/>
          </p:nvCxnSpPr>
          <p:spPr>
            <a:xfrm>
              <a:off x="6864350" y="5041900"/>
              <a:ext cx="46863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/>
            <p:nvPr/>
          </p:nvCxnSpPr>
          <p:spPr>
            <a:xfrm flipV="1">
              <a:off x="3130550" y="3060700"/>
              <a:ext cx="0" cy="24003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 flipV="1">
              <a:off x="9207500" y="3060700"/>
              <a:ext cx="0" cy="24003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フリーフォーム 19"/>
            <p:cNvSpPr/>
            <p:nvPr/>
          </p:nvSpPr>
          <p:spPr>
            <a:xfrm>
              <a:off x="693058" y="3842424"/>
              <a:ext cx="4644572" cy="1506007"/>
            </a:xfrm>
            <a:custGeom>
              <a:avLst/>
              <a:gdLst>
                <a:gd name="connsiteX0" fmla="*/ 0 w 4789715"/>
                <a:gd name="connsiteY0" fmla="*/ 1422422 h 1977590"/>
                <a:gd name="connsiteX1" fmla="*/ 217715 w 4789715"/>
                <a:gd name="connsiteY1" fmla="*/ 1117622 h 1977590"/>
                <a:gd name="connsiteX2" fmla="*/ 478972 w 4789715"/>
                <a:gd name="connsiteY2" fmla="*/ 1291794 h 1977590"/>
                <a:gd name="connsiteX3" fmla="*/ 827315 w 4789715"/>
                <a:gd name="connsiteY3" fmla="*/ 972480 h 1977590"/>
                <a:gd name="connsiteX4" fmla="*/ 1378858 w 4789715"/>
                <a:gd name="connsiteY4" fmla="*/ 22 h 1977590"/>
                <a:gd name="connsiteX5" fmla="*/ 1654629 w 4789715"/>
                <a:gd name="connsiteY5" fmla="*/ 943451 h 1977590"/>
                <a:gd name="connsiteX6" fmla="*/ 1973943 w 4789715"/>
                <a:gd name="connsiteY6" fmla="*/ 957965 h 1977590"/>
                <a:gd name="connsiteX7" fmla="*/ 2481943 w 4789715"/>
                <a:gd name="connsiteY7" fmla="*/ 1959451 h 1977590"/>
                <a:gd name="connsiteX8" fmla="*/ 3018972 w 4789715"/>
                <a:gd name="connsiteY8" fmla="*/ 1582080 h 1977590"/>
                <a:gd name="connsiteX9" fmla="*/ 3149600 w 4789715"/>
                <a:gd name="connsiteY9" fmla="*/ 1306308 h 1977590"/>
                <a:gd name="connsiteX10" fmla="*/ 3643086 w 4789715"/>
                <a:gd name="connsiteY10" fmla="*/ 1915908 h 1977590"/>
                <a:gd name="connsiteX11" fmla="*/ 4078515 w 4789715"/>
                <a:gd name="connsiteY11" fmla="*/ 1422422 h 1977590"/>
                <a:gd name="connsiteX12" fmla="*/ 4644572 w 4789715"/>
                <a:gd name="connsiteY12" fmla="*/ 1190194 h 1977590"/>
                <a:gd name="connsiteX13" fmla="*/ 4789715 w 4789715"/>
                <a:gd name="connsiteY13" fmla="*/ 1524022 h 1977590"/>
                <a:gd name="connsiteX0" fmla="*/ 0 w 4789715"/>
                <a:gd name="connsiteY0" fmla="*/ 1422422 h 1977590"/>
                <a:gd name="connsiteX1" fmla="*/ 217715 w 4789715"/>
                <a:gd name="connsiteY1" fmla="*/ 1117622 h 1977590"/>
                <a:gd name="connsiteX2" fmla="*/ 478972 w 4789715"/>
                <a:gd name="connsiteY2" fmla="*/ 1291794 h 1977590"/>
                <a:gd name="connsiteX3" fmla="*/ 827315 w 4789715"/>
                <a:gd name="connsiteY3" fmla="*/ 972480 h 1977590"/>
                <a:gd name="connsiteX4" fmla="*/ 1378858 w 4789715"/>
                <a:gd name="connsiteY4" fmla="*/ 22 h 1977590"/>
                <a:gd name="connsiteX5" fmla="*/ 1654629 w 4789715"/>
                <a:gd name="connsiteY5" fmla="*/ 943451 h 1977590"/>
                <a:gd name="connsiteX6" fmla="*/ 1973943 w 4789715"/>
                <a:gd name="connsiteY6" fmla="*/ 957965 h 1977590"/>
                <a:gd name="connsiteX7" fmla="*/ 2481943 w 4789715"/>
                <a:gd name="connsiteY7" fmla="*/ 1959451 h 1977590"/>
                <a:gd name="connsiteX8" fmla="*/ 3018972 w 4789715"/>
                <a:gd name="connsiteY8" fmla="*/ 1582080 h 1977590"/>
                <a:gd name="connsiteX9" fmla="*/ 3149600 w 4789715"/>
                <a:gd name="connsiteY9" fmla="*/ 1306308 h 1977590"/>
                <a:gd name="connsiteX10" fmla="*/ 3643086 w 4789715"/>
                <a:gd name="connsiteY10" fmla="*/ 1915908 h 1977590"/>
                <a:gd name="connsiteX11" fmla="*/ 4078515 w 4789715"/>
                <a:gd name="connsiteY11" fmla="*/ 1422422 h 1977590"/>
                <a:gd name="connsiteX12" fmla="*/ 4644572 w 4789715"/>
                <a:gd name="connsiteY12" fmla="*/ 1190194 h 1977590"/>
                <a:gd name="connsiteX13" fmla="*/ 4789715 w 4789715"/>
                <a:gd name="connsiteY13" fmla="*/ 1524022 h 1977590"/>
                <a:gd name="connsiteX0" fmla="*/ 0 w 4789715"/>
                <a:gd name="connsiteY0" fmla="*/ 1422422 h 1980179"/>
                <a:gd name="connsiteX1" fmla="*/ 217715 w 4789715"/>
                <a:gd name="connsiteY1" fmla="*/ 1117622 h 1980179"/>
                <a:gd name="connsiteX2" fmla="*/ 478972 w 4789715"/>
                <a:gd name="connsiteY2" fmla="*/ 1291794 h 1980179"/>
                <a:gd name="connsiteX3" fmla="*/ 827315 w 4789715"/>
                <a:gd name="connsiteY3" fmla="*/ 972480 h 1980179"/>
                <a:gd name="connsiteX4" fmla="*/ 1378858 w 4789715"/>
                <a:gd name="connsiteY4" fmla="*/ 22 h 1980179"/>
                <a:gd name="connsiteX5" fmla="*/ 1654629 w 4789715"/>
                <a:gd name="connsiteY5" fmla="*/ 943451 h 1980179"/>
                <a:gd name="connsiteX6" fmla="*/ 1973943 w 4789715"/>
                <a:gd name="connsiteY6" fmla="*/ 957965 h 1980179"/>
                <a:gd name="connsiteX7" fmla="*/ 2481943 w 4789715"/>
                <a:gd name="connsiteY7" fmla="*/ 1959451 h 1980179"/>
                <a:gd name="connsiteX8" fmla="*/ 2942514 w 4789715"/>
                <a:gd name="connsiteY8" fmla="*/ 1610259 h 1980179"/>
                <a:gd name="connsiteX9" fmla="*/ 3149600 w 4789715"/>
                <a:gd name="connsiteY9" fmla="*/ 1306308 h 1980179"/>
                <a:gd name="connsiteX10" fmla="*/ 3643086 w 4789715"/>
                <a:gd name="connsiteY10" fmla="*/ 1915908 h 1980179"/>
                <a:gd name="connsiteX11" fmla="*/ 4078515 w 4789715"/>
                <a:gd name="connsiteY11" fmla="*/ 1422422 h 1980179"/>
                <a:gd name="connsiteX12" fmla="*/ 4644572 w 4789715"/>
                <a:gd name="connsiteY12" fmla="*/ 1190194 h 1980179"/>
                <a:gd name="connsiteX13" fmla="*/ 4789715 w 4789715"/>
                <a:gd name="connsiteY13" fmla="*/ 1524022 h 1980179"/>
                <a:gd name="connsiteX0" fmla="*/ 0 w 4789715"/>
                <a:gd name="connsiteY0" fmla="*/ 1422422 h 1980179"/>
                <a:gd name="connsiteX1" fmla="*/ 217715 w 4789715"/>
                <a:gd name="connsiteY1" fmla="*/ 1117622 h 1980179"/>
                <a:gd name="connsiteX2" fmla="*/ 478972 w 4789715"/>
                <a:gd name="connsiteY2" fmla="*/ 1291794 h 1980179"/>
                <a:gd name="connsiteX3" fmla="*/ 827315 w 4789715"/>
                <a:gd name="connsiteY3" fmla="*/ 972480 h 1980179"/>
                <a:gd name="connsiteX4" fmla="*/ 1378858 w 4789715"/>
                <a:gd name="connsiteY4" fmla="*/ 22 h 1980179"/>
                <a:gd name="connsiteX5" fmla="*/ 1654629 w 4789715"/>
                <a:gd name="connsiteY5" fmla="*/ 943451 h 1980179"/>
                <a:gd name="connsiteX6" fmla="*/ 1973943 w 4789715"/>
                <a:gd name="connsiteY6" fmla="*/ 957965 h 1980179"/>
                <a:gd name="connsiteX7" fmla="*/ 2481943 w 4789715"/>
                <a:gd name="connsiteY7" fmla="*/ 1959451 h 1980179"/>
                <a:gd name="connsiteX8" fmla="*/ 2942514 w 4789715"/>
                <a:gd name="connsiteY8" fmla="*/ 1610259 h 1980179"/>
                <a:gd name="connsiteX9" fmla="*/ 3149600 w 4789715"/>
                <a:gd name="connsiteY9" fmla="*/ 1306308 h 1980179"/>
                <a:gd name="connsiteX10" fmla="*/ 3643086 w 4789715"/>
                <a:gd name="connsiteY10" fmla="*/ 1915908 h 1980179"/>
                <a:gd name="connsiteX11" fmla="*/ 4078515 w 4789715"/>
                <a:gd name="connsiteY11" fmla="*/ 1422422 h 1980179"/>
                <a:gd name="connsiteX12" fmla="*/ 4432189 w 4789715"/>
                <a:gd name="connsiteY12" fmla="*/ 1252814 h 1980179"/>
                <a:gd name="connsiteX13" fmla="*/ 4789715 w 4789715"/>
                <a:gd name="connsiteY13" fmla="*/ 1524022 h 1980179"/>
                <a:gd name="connsiteX0" fmla="*/ 0 w 4789715"/>
                <a:gd name="connsiteY0" fmla="*/ 1422422 h 1980179"/>
                <a:gd name="connsiteX1" fmla="*/ 217715 w 4789715"/>
                <a:gd name="connsiteY1" fmla="*/ 1117622 h 1980179"/>
                <a:gd name="connsiteX2" fmla="*/ 478972 w 4789715"/>
                <a:gd name="connsiteY2" fmla="*/ 1291794 h 1980179"/>
                <a:gd name="connsiteX3" fmla="*/ 827315 w 4789715"/>
                <a:gd name="connsiteY3" fmla="*/ 972480 h 1980179"/>
                <a:gd name="connsiteX4" fmla="*/ 1378858 w 4789715"/>
                <a:gd name="connsiteY4" fmla="*/ 22 h 1980179"/>
                <a:gd name="connsiteX5" fmla="*/ 1654629 w 4789715"/>
                <a:gd name="connsiteY5" fmla="*/ 943451 h 1980179"/>
                <a:gd name="connsiteX6" fmla="*/ 1973943 w 4789715"/>
                <a:gd name="connsiteY6" fmla="*/ 957965 h 1980179"/>
                <a:gd name="connsiteX7" fmla="*/ 2481943 w 4789715"/>
                <a:gd name="connsiteY7" fmla="*/ 1959451 h 1980179"/>
                <a:gd name="connsiteX8" fmla="*/ 2942514 w 4789715"/>
                <a:gd name="connsiteY8" fmla="*/ 1610259 h 1980179"/>
                <a:gd name="connsiteX9" fmla="*/ 3149600 w 4789715"/>
                <a:gd name="connsiteY9" fmla="*/ 1306308 h 1980179"/>
                <a:gd name="connsiteX10" fmla="*/ 3643086 w 4789715"/>
                <a:gd name="connsiteY10" fmla="*/ 1915908 h 1980179"/>
                <a:gd name="connsiteX11" fmla="*/ 4078515 w 4789715"/>
                <a:gd name="connsiteY11" fmla="*/ 1422422 h 1980179"/>
                <a:gd name="connsiteX12" fmla="*/ 4432189 w 4789715"/>
                <a:gd name="connsiteY12" fmla="*/ 1252814 h 1980179"/>
                <a:gd name="connsiteX13" fmla="*/ 4789715 w 4789715"/>
                <a:gd name="connsiteY13" fmla="*/ 1524022 h 198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89715" h="1980179">
                  <a:moveTo>
                    <a:pt x="0" y="1422422"/>
                  </a:moveTo>
                  <a:cubicBezTo>
                    <a:pt x="68943" y="1280907"/>
                    <a:pt x="137886" y="1139393"/>
                    <a:pt x="217715" y="1117622"/>
                  </a:cubicBezTo>
                  <a:cubicBezTo>
                    <a:pt x="297544" y="1095851"/>
                    <a:pt x="377372" y="1315984"/>
                    <a:pt x="478972" y="1291794"/>
                  </a:cubicBezTo>
                  <a:cubicBezTo>
                    <a:pt x="580572" y="1267604"/>
                    <a:pt x="677334" y="1187775"/>
                    <a:pt x="827315" y="972480"/>
                  </a:cubicBezTo>
                  <a:cubicBezTo>
                    <a:pt x="977296" y="757185"/>
                    <a:pt x="1240972" y="4860"/>
                    <a:pt x="1378858" y="22"/>
                  </a:cubicBezTo>
                  <a:cubicBezTo>
                    <a:pt x="1516744" y="-4816"/>
                    <a:pt x="1555448" y="783794"/>
                    <a:pt x="1654629" y="943451"/>
                  </a:cubicBezTo>
                  <a:cubicBezTo>
                    <a:pt x="1753810" y="1103108"/>
                    <a:pt x="1836057" y="788632"/>
                    <a:pt x="1973943" y="957965"/>
                  </a:cubicBezTo>
                  <a:cubicBezTo>
                    <a:pt x="2111829" y="1127298"/>
                    <a:pt x="2320515" y="1850735"/>
                    <a:pt x="2481943" y="1959451"/>
                  </a:cubicBezTo>
                  <a:cubicBezTo>
                    <a:pt x="2643371" y="2068167"/>
                    <a:pt x="2831238" y="1719116"/>
                    <a:pt x="2942514" y="1610259"/>
                  </a:cubicBezTo>
                  <a:cubicBezTo>
                    <a:pt x="3053790" y="1501402"/>
                    <a:pt x="3032838" y="1255367"/>
                    <a:pt x="3149600" y="1306308"/>
                  </a:cubicBezTo>
                  <a:cubicBezTo>
                    <a:pt x="3266362" y="1357249"/>
                    <a:pt x="3488267" y="1896556"/>
                    <a:pt x="3643086" y="1915908"/>
                  </a:cubicBezTo>
                  <a:cubicBezTo>
                    <a:pt x="3797905" y="1935260"/>
                    <a:pt x="3946998" y="1532938"/>
                    <a:pt x="4078515" y="1422422"/>
                  </a:cubicBezTo>
                  <a:cubicBezTo>
                    <a:pt x="4210032" y="1311906"/>
                    <a:pt x="4305162" y="1254667"/>
                    <a:pt x="4432189" y="1252814"/>
                  </a:cubicBezTo>
                  <a:cubicBezTo>
                    <a:pt x="4559216" y="1250961"/>
                    <a:pt x="4776410" y="1365574"/>
                    <a:pt x="4789715" y="1524022"/>
                  </a:cubicBezTo>
                </a:path>
              </a:pathLst>
            </a:custGeom>
            <a:noFill/>
            <a:ln w="317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正方形/長方形 20"/>
                <p:cNvSpPr/>
                <p:nvPr/>
              </p:nvSpPr>
              <p:spPr>
                <a:xfrm>
                  <a:off x="5195827" y="5060744"/>
                  <a:ext cx="44954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21" name="正方形/長方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5827" y="5060744"/>
                  <a:ext cx="449546" cy="58477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正方形/長方形 23"/>
                <p:cNvSpPr/>
                <p:nvPr/>
              </p:nvSpPr>
              <p:spPr>
                <a:xfrm>
                  <a:off x="11161828" y="4958834"/>
                  <a:ext cx="53559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2800" dirty="0"/>
                </a:p>
              </p:txBody>
            </p:sp>
          </mc:Choice>
          <mc:Fallback xmlns="">
            <p:sp>
              <p:nvSpPr>
                <p:cNvPr id="24" name="正方形/長方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1828" y="4958834"/>
                  <a:ext cx="535595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グループ化 24"/>
            <p:cNvGrpSpPr/>
            <p:nvPr/>
          </p:nvGrpSpPr>
          <p:grpSpPr>
            <a:xfrm>
              <a:off x="7398703" y="3388360"/>
              <a:ext cx="3573780" cy="1638300"/>
              <a:chOff x="7393940" y="3172460"/>
              <a:chExt cx="3573780" cy="1638300"/>
            </a:xfrm>
          </p:grpSpPr>
          <p:sp>
            <p:nvSpPr>
              <p:cNvPr id="22" name="フリーフォーム 21"/>
              <p:cNvSpPr/>
              <p:nvPr/>
            </p:nvSpPr>
            <p:spPr>
              <a:xfrm flipH="1">
                <a:off x="9199880" y="3172460"/>
                <a:ext cx="1767840" cy="1638300"/>
              </a:xfrm>
              <a:custGeom>
                <a:avLst/>
                <a:gdLst>
                  <a:gd name="connsiteX0" fmla="*/ 0 w 2591364"/>
                  <a:gd name="connsiteY0" fmla="*/ 5486411 h 5486411"/>
                  <a:gd name="connsiteX1" fmla="*/ 247650 w 2591364"/>
                  <a:gd name="connsiteY1" fmla="*/ 5238761 h 5486411"/>
                  <a:gd name="connsiteX2" fmla="*/ 600075 w 2591364"/>
                  <a:gd name="connsiteY2" fmla="*/ 5419736 h 5486411"/>
                  <a:gd name="connsiteX3" fmla="*/ 847725 w 2591364"/>
                  <a:gd name="connsiteY3" fmla="*/ 5334011 h 5486411"/>
                  <a:gd name="connsiteX4" fmla="*/ 1162050 w 2591364"/>
                  <a:gd name="connsiteY4" fmla="*/ 5448311 h 5486411"/>
                  <a:gd name="connsiteX5" fmla="*/ 1552575 w 2591364"/>
                  <a:gd name="connsiteY5" fmla="*/ 5257811 h 5486411"/>
                  <a:gd name="connsiteX6" fmla="*/ 1847850 w 2591364"/>
                  <a:gd name="connsiteY6" fmla="*/ 4914911 h 5486411"/>
                  <a:gd name="connsiteX7" fmla="*/ 2076450 w 2591364"/>
                  <a:gd name="connsiteY7" fmla="*/ 1743086 h 5486411"/>
                  <a:gd name="connsiteX8" fmla="*/ 2171700 w 2591364"/>
                  <a:gd name="connsiteY8" fmla="*/ 2819411 h 5486411"/>
                  <a:gd name="connsiteX9" fmla="*/ 2343150 w 2591364"/>
                  <a:gd name="connsiteY9" fmla="*/ 11 h 5486411"/>
                  <a:gd name="connsiteX10" fmla="*/ 2514600 w 2591364"/>
                  <a:gd name="connsiteY10" fmla="*/ 2857511 h 5486411"/>
                  <a:gd name="connsiteX11" fmla="*/ 2514600 w 2591364"/>
                  <a:gd name="connsiteY11" fmla="*/ 2857511 h 5486411"/>
                  <a:gd name="connsiteX12" fmla="*/ 2590800 w 2591364"/>
                  <a:gd name="connsiteY12" fmla="*/ 2876561 h 5486411"/>
                  <a:gd name="connsiteX13" fmla="*/ 2543175 w 2591364"/>
                  <a:gd name="connsiteY13" fmla="*/ 2838461 h 5486411"/>
                  <a:gd name="connsiteX0" fmla="*/ 0 w 2596093"/>
                  <a:gd name="connsiteY0" fmla="*/ 5486411 h 5486411"/>
                  <a:gd name="connsiteX1" fmla="*/ 247650 w 2596093"/>
                  <a:gd name="connsiteY1" fmla="*/ 5238761 h 5486411"/>
                  <a:gd name="connsiteX2" fmla="*/ 600075 w 2596093"/>
                  <a:gd name="connsiteY2" fmla="*/ 5419736 h 5486411"/>
                  <a:gd name="connsiteX3" fmla="*/ 847725 w 2596093"/>
                  <a:gd name="connsiteY3" fmla="*/ 5334011 h 5486411"/>
                  <a:gd name="connsiteX4" fmla="*/ 1162050 w 2596093"/>
                  <a:gd name="connsiteY4" fmla="*/ 5448311 h 5486411"/>
                  <a:gd name="connsiteX5" fmla="*/ 1552575 w 2596093"/>
                  <a:gd name="connsiteY5" fmla="*/ 5257811 h 5486411"/>
                  <a:gd name="connsiteX6" fmla="*/ 1847850 w 2596093"/>
                  <a:gd name="connsiteY6" fmla="*/ 4914911 h 5486411"/>
                  <a:gd name="connsiteX7" fmla="*/ 2076450 w 2596093"/>
                  <a:gd name="connsiteY7" fmla="*/ 1743086 h 5486411"/>
                  <a:gd name="connsiteX8" fmla="*/ 2171700 w 2596093"/>
                  <a:gd name="connsiteY8" fmla="*/ 2819411 h 5486411"/>
                  <a:gd name="connsiteX9" fmla="*/ 2343150 w 2596093"/>
                  <a:gd name="connsiteY9" fmla="*/ 11 h 5486411"/>
                  <a:gd name="connsiteX10" fmla="*/ 2514600 w 2596093"/>
                  <a:gd name="connsiteY10" fmla="*/ 2857511 h 5486411"/>
                  <a:gd name="connsiteX11" fmla="*/ 2514600 w 2596093"/>
                  <a:gd name="connsiteY11" fmla="*/ 2857511 h 5486411"/>
                  <a:gd name="connsiteX12" fmla="*/ 2590800 w 2596093"/>
                  <a:gd name="connsiteY12" fmla="*/ 2876561 h 5486411"/>
                  <a:gd name="connsiteX13" fmla="*/ 2584450 w 2596093"/>
                  <a:gd name="connsiteY13" fmla="*/ 2882911 h 5486411"/>
                  <a:gd name="connsiteX14" fmla="*/ 2543175 w 2596093"/>
                  <a:gd name="connsiteY14" fmla="*/ 2838461 h 5486411"/>
                  <a:gd name="connsiteX0" fmla="*/ 0 w 2591171"/>
                  <a:gd name="connsiteY0" fmla="*/ 5486411 h 5486411"/>
                  <a:gd name="connsiteX1" fmla="*/ 247650 w 2591171"/>
                  <a:gd name="connsiteY1" fmla="*/ 5238761 h 5486411"/>
                  <a:gd name="connsiteX2" fmla="*/ 600075 w 2591171"/>
                  <a:gd name="connsiteY2" fmla="*/ 5419736 h 5486411"/>
                  <a:gd name="connsiteX3" fmla="*/ 847725 w 2591171"/>
                  <a:gd name="connsiteY3" fmla="*/ 5334011 h 5486411"/>
                  <a:gd name="connsiteX4" fmla="*/ 1162050 w 2591171"/>
                  <a:gd name="connsiteY4" fmla="*/ 5448311 h 5486411"/>
                  <a:gd name="connsiteX5" fmla="*/ 1552575 w 2591171"/>
                  <a:gd name="connsiteY5" fmla="*/ 5257811 h 5486411"/>
                  <a:gd name="connsiteX6" fmla="*/ 1847850 w 2591171"/>
                  <a:gd name="connsiteY6" fmla="*/ 4914911 h 5486411"/>
                  <a:gd name="connsiteX7" fmla="*/ 2076450 w 2591171"/>
                  <a:gd name="connsiteY7" fmla="*/ 1743086 h 5486411"/>
                  <a:gd name="connsiteX8" fmla="*/ 2171700 w 2591171"/>
                  <a:gd name="connsiteY8" fmla="*/ 2819411 h 5486411"/>
                  <a:gd name="connsiteX9" fmla="*/ 2343150 w 2591171"/>
                  <a:gd name="connsiteY9" fmla="*/ 11 h 5486411"/>
                  <a:gd name="connsiteX10" fmla="*/ 2514600 w 2591171"/>
                  <a:gd name="connsiteY10" fmla="*/ 2857511 h 5486411"/>
                  <a:gd name="connsiteX11" fmla="*/ 2514600 w 2591171"/>
                  <a:gd name="connsiteY11" fmla="*/ 2857511 h 5486411"/>
                  <a:gd name="connsiteX12" fmla="*/ 2590800 w 2591171"/>
                  <a:gd name="connsiteY12" fmla="*/ 2876561 h 5486411"/>
                  <a:gd name="connsiteX13" fmla="*/ 2543175 w 2591171"/>
                  <a:gd name="connsiteY13" fmla="*/ 2838461 h 5486411"/>
                  <a:gd name="connsiteX0" fmla="*/ 0 w 2543175"/>
                  <a:gd name="connsiteY0" fmla="*/ 5486411 h 5486411"/>
                  <a:gd name="connsiteX1" fmla="*/ 247650 w 2543175"/>
                  <a:gd name="connsiteY1" fmla="*/ 5238761 h 5486411"/>
                  <a:gd name="connsiteX2" fmla="*/ 600075 w 2543175"/>
                  <a:gd name="connsiteY2" fmla="*/ 5419736 h 5486411"/>
                  <a:gd name="connsiteX3" fmla="*/ 847725 w 2543175"/>
                  <a:gd name="connsiteY3" fmla="*/ 5334011 h 5486411"/>
                  <a:gd name="connsiteX4" fmla="*/ 1162050 w 2543175"/>
                  <a:gd name="connsiteY4" fmla="*/ 5448311 h 5486411"/>
                  <a:gd name="connsiteX5" fmla="*/ 1552575 w 2543175"/>
                  <a:gd name="connsiteY5" fmla="*/ 5257811 h 5486411"/>
                  <a:gd name="connsiteX6" fmla="*/ 1847850 w 2543175"/>
                  <a:gd name="connsiteY6" fmla="*/ 4914911 h 5486411"/>
                  <a:gd name="connsiteX7" fmla="*/ 2076450 w 2543175"/>
                  <a:gd name="connsiteY7" fmla="*/ 1743086 h 5486411"/>
                  <a:gd name="connsiteX8" fmla="*/ 2171700 w 2543175"/>
                  <a:gd name="connsiteY8" fmla="*/ 2819411 h 5486411"/>
                  <a:gd name="connsiteX9" fmla="*/ 2343150 w 2543175"/>
                  <a:gd name="connsiteY9" fmla="*/ 11 h 5486411"/>
                  <a:gd name="connsiteX10" fmla="*/ 2514600 w 2543175"/>
                  <a:gd name="connsiteY10" fmla="*/ 2857511 h 5486411"/>
                  <a:gd name="connsiteX11" fmla="*/ 2514600 w 2543175"/>
                  <a:gd name="connsiteY11" fmla="*/ 2857511 h 5486411"/>
                  <a:gd name="connsiteX12" fmla="*/ 2543175 w 2543175"/>
                  <a:gd name="connsiteY12" fmla="*/ 2838461 h 5486411"/>
                  <a:gd name="connsiteX0" fmla="*/ 0 w 2514600"/>
                  <a:gd name="connsiteY0" fmla="*/ 5486411 h 5486411"/>
                  <a:gd name="connsiteX1" fmla="*/ 247650 w 2514600"/>
                  <a:gd name="connsiteY1" fmla="*/ 5238761 h 5486411"/>
                  <a:gd name="connsiteX2" fmla="*/ 600075 w 2514600"/>
                  <a:gd name="connsiteY2" fmla="*/ 5419736 h 5486411"/>
                  <a:gd name="connsiteX3" fmla="*/ 847725 w 2514600"/>
                  <a:gd name="connsiteY3" fmla="*/ 5334011 h 5486411"/>
                  <a:gd name="connsiteX4" fmla="*/ 1162050 w 2514600"/>
                  <a:gd name="connsiteY4" fmla="*/ 5448311 h 5486411"/>
                  <a:gd name="connsiteX5" fmla="*/ 1552575 w 2514600"/>
                  <a:gd name="connsiteY5" fmla="*/ 5257811 h 5486411"/>
                  <a:gd name="connsiteX6" fmla="*/ 1847850 w 2514600"/>
                  <a:gd name="connsiteY6" fmla="*/ 4914911 h 5486411"/>
                  <a:gd name="connsiteX7" fmla="*/ 2076450 w 2514600"/>
                  <a:gd name="connsiteY7" fmla="*/ 1743086 h 5486411"/>
                  <a:gd name="connsiteX8" fmla="*/ 2171700 w 2514600"/>
                  <a:gd name="connsiteY8" fmla="*/ 2819411 h 5486411"/>
                  <a:gd name="connsiteX9" fmla="*/ 2343150 w 2514600"/>
                  <a:gd name="connsiteY9" fmla="*/ 11 h 5486411"/>
                  <a:gd name="connsiteX10" fmla="*/ 2514600 w 2514600"/>
                  <a:gd name="connsiteY10" fmla="*/ 2857511 h 5486411"/>
                  <a:gd name="connsiteX11" fmla="*/ 2514600 w 2514600"/>
                  <a:gd name="connsiteY11" fmla="*/ 2857511 h 5486411"/>
                  <a:gd name="connsiteX0" fmla="*/ 0 w 2514600"/>
                  <a:gd name="connsiteY0" fmla="*/ 5486411 h 5486411"/>
                  <a:gd name="connsiteX1" fmla="*/ 247650 w 2514600"/>
                  <a:gd name="connsiteY1" fmla="*/ 5238761 h 5486411"/>
                  <a:gd name="connsiteX2" fmla="*/ 600075 w 2514600"/>
                  <a:gd name="connsiteY2" fmla="*/ 5419736 h 5486411"/>
                  <a:gd name="connsiteX3" fmla="*/ 847725 w 2514600"/>
                  <a:gd name="connsiteY3" fmla="*/ 5334011 h 5486411"/>
                  <a:gd name="connsiteX4" fmla="*/ 1162050 w 2514600"/>
                  <a:gd name="connsiteY4" fmla="*/ 5448311 h 5486411"/>
                  <a:gd name="connsiteX5" fmla="*/ 1552575 w 2514600"/>
                  <a:gd name="connsiteY5" fmla="*/ 5257811 h 5486411"/>
                  <a:gd name="connsiteX6" fmla="*/ 1847850 w 2514600"/>
                  <a:gd name="connsiteY6" fmla="*/ 4914911 h 5486411"/>
                  <a:gd name="connsiteX7" fmla="*/ 2076450 w 2514600"/>
                  <a:gd name="connsiteY7" fmla="*/ 1743086 h 5486411"/>
                  <a:gd name="connsiteX8" fmla="*/ 2171700 w 2514600"/>
                  <a:gd name="connsiteY8" fmla="*/ 2819411 h 5486411"/>
                  <a:gd name="connsiteX9" fmla="*/ 2343150 w 2514600"/>
                  <a:gd name="connsiteY9" fmla="*/ 11 h 5486411"/>
                  <a:gd name="connsiteX10" fmla="*/ 2514600 w 2514600"/>
                  <a:gd name="connsiteY10" fmla="*/ 2857511 h 5486411"/>
                  <a:gd name="connsiteX0" fmla="*/ 0 w 2343150"/>
                  <a:gd name="connsiteY0" fmla="*/ 5486411 h 5486411"/>
                  <a:gd name="connsiteX1" fmla="*/ 247650 w 2343150"/>
                  <a:gd name="connsiteY1" fmla="*/ 5238761 h 5486411"/>
                  <a:gd name="connsiteX2" fmla="*/ 600075 w 2343150"/>
                  <a:gd name="connsiteY2" fmla="*/ 5419736 h 5486411"/>
                  <a:gd name="connsiteX3" fmla="*/ 847725 w 2343150"/>
                  <a:gd name="connsiteY3" fmla="*/ 5334011 h 5486411"/>
                  <a:gd name="connsiteX4" fmla="*/ 1162050 w 2343150"/>
                  <a:gd name="connsiteY4" fmla="*/ 5448311 h 5486411"/>
                  <a:gd name="connsiteX5" fmla="*/ 1552575 w 2343150"/>
                  <a:gd name="connsiteY5" fmla="*/ 5257811 h 5486411"/>
                  <a:gd name="connsiteX6" fmla="*/ 1847850 w 2343150"/>
                  <a:gd name="connsiteY6" fmla="*/ 4914911 h 5486411"/>
                  <a:gd name="connsiteX7" fmla="*/ 2076450 w 2343150"/>
                  <a:gd name="connsiteY7" fmla="*/ 1743086 h 5486411"/>
                  <a:gd name="connsiteX8" fmla="*/ 2171700 w 2343150"/>
                  <a:gd name="connsiteY8" fmla="*/ 2819411 h 5486411"/>
                  <a:gd name="connsiteX9" fmla="*/ 2343150 w 2343150"/>
                  <a:gd name="connsiteY9" fmla="*/ 11 h 5486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43150" h="5486411">
                    <a:moveTo>
                      <a:pt x="0" y="5486411"/>
                    </a:moveTo>
                    <a:cubicBezTo>
                      <a:pt x="73819" y="5368142"/>
                      <a:pt x="147638" y="5249873"/>
                      <a:pt x="247650" y="5238761"/>
                    </a:cubicBezTo>
                    <a:cubicBezTo>
                      <a:pt x="347662" y="5227649"/>
                      <a:pt x="500063" y="5403861"/>
                      <a:pt x="600075" y="5419736"/>
                    </a:cubicBezTo>
                    <a:cubicBezTo>
                      <a:pt x="700087" y="5435611"/>
                      <a:pt x="754063" y="5329249"/>
                      <a:pt x="847725" y="5334011"/>
                    </a:cubicBezTo>
                    <a:cubicBezTo>
                      <a:pt x="941387" y="5338773"/>
                      <a:pt x="1044575" y="5461011"/>
                      <a:pt x="1162050" y="5448311"/>
                    </a:cubicBezTo>
                    <a:cubicBezTo>
                      <a:pt x="1279525" y="5435611"/>
                      <a:pt x="1438275" y="5346711"/>
                      <a:pt x="1552575" y="5257811"/>
                    </a:cubicBezTo>
                    <a:cubicBezTo>
                      <a:pt x="1666875" y="5168911"/>
                      <a:pt x="1760538" y="5500698"/>
                      <a:pt x="1847850" y="4914911"/>
                    </a:cubicBezTo>
                    <a:cubicBezTo>
                      <a:pt x="1935162" y="4329124"/>
                      <a:pt x="2022475" y="2092336"/>
                      <a:pt x="2076450" y="1743086"/>
                    </a:cubicBezTo>
                    <a:cubicBezTo>
                      <a:pt x="2130425" y="1393836"/>
                      <a:pt x="2127250" y="3109923"/>
                      <a:pt x="2171700" y="2819411"/>
                    </a:cubicBezTo>
                    <a:cubicBezTo>
                      <a:pt x="2216150" y="2528899"/>
                      <a:pt x="2286000" y="-6339"/>
                      <a:pt x="2343150" y="11"/>
                    </a:cubicBezTo>
                  </a:path>
                </a:pathLst>
              </a:custGeom>
              <a:noFill/>
              <a:ln w="317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フリーフォーム 22"/>
              <p:cNvSpPr/>
              <p:nvPr/>
            </p:nvSpPr>
            <p:spPr>
              <a:xfrm>
                <a:off x="7393940" y="3172460"/>
                <a:ext cx="1805940" cy="1638300"/>
              </a:xfrm>
              <a:custGeom>
                <a:avLst/>
                <a:gdLst>
                  <a:gd name="connsiteX0" fmla="*/ 0 w 2591364"/>
                  <a:gd name="connsiteY0" fmla="*/ 5486411 h 5486411"/>
                  <a:gd name="connsiteX1" fmla="*/ 247650 w 2591364"/>
                  <a:gd name="connsiteY1" fmla="*/ 5238761 h 5486411"/>
                  <a:gd name="connsiteX2" fmla="*/ 600075 w 2591364"/>
                  <a:gd name="connsiteY2" fmla="*/ 5419736 h 5486411"/>
                  <a:gd name="connsiteX3" fmla="*/ 847725 w 2591364"/>
                  <a:gd name="connsiteY3" fmla="*/ 5334011 h 5486411"/>
                  <a:gd name="connsiteX4" fmla="*/ 1162050 w 2591364"/>
                  <a:gd name="connsiteY4" fmla="*/ 5448311 h 5486411"/>
                  <a:gd name="connsiteX5" fmla="*/ 1552575 w 2591364"/>
                  <a:gd name="connsiteY5" fmla="*/ 5257811 h 5486411"/>
                  <a:gd name="connsiteX6" fmla="*/ 1847850 w 2591364"/>
                  <a:gd name="connsiteY6" fmla="*/ 4914911 h 5486411"/>
                  <a:gd name="connsiteX7" fmla="*/ 2076450 w 2591364"/>
                  <a:gd name="connsiteY7" fmla="*/ 1743086 h 5486411"/>
                  <a:gd name="connsiteX8" fmla="*/ 2171700 w 2591364"/>
                  <a:gd name="connsiteY8" fmla="*/ 2819411 h 5486411"/>
                  <a:gd name="connsiteX9" fmla="*/ 2343150 w 2591364"/>
                  <a:gd name="connsiteY9" fmla="*/ 11 h 5486411"/>
                  <a:gd name="connsiteX10" fmla="*/ 2514600 w 2591364"/>
                  <a:gd name="connsiteY10" fmla="*/ 2857511 h 5486411"/>
                  <a:gd name="connsiteX11" fmla="*/ 2514600 w 2591364"/>
                  <a:gd name="connsiteY11" fmla="*/ 2857511 h 5486411"/>
                  <a:gd name="connsiteX12" fmla="*/ 2590800 w 2591364"/>
                  <a:gd name="connsiteY12" fmla="*/ 2876561 h 5486411"/>
                  <a:gd name="connsiteX13" fmla="*/ 2543175 w 2591364"/>
                  <a:gd name="connsiteY13" fmla="*/ 2838461 h 5486411"/>
                  <a:gd name="connsiteX0" fmla="*/ 0 w 2596093"/>
                  <a:gd name="connsiteY0" fmla="*/ 5486411 h 5486411"/>
                  <a:gd name="connsiteX1" fmla="*/ 247650 w 2596093"/>
                  <a:gd name="connsiteY1" fmla="*/ 5238761 h 5486411"/>
                  <a:gd name="connsiteX2" fmla="*/ 600075 w 2596093"/>
                  <a:gd name="connsiteY2" fmla="*/ 5419736 h 5486411"/>
                  <a:gd name="connsiteX3" fmla="*/ 847725 w 2596093"/>
                  <a:gd name="connsiteY3" fmla="*/ 5334011 h 5486411"/>
                  <a:gd name="connsiteX4" fmla="*/ 1162050 w 2596093"/>
                  <a:gd name="connsiteY4" fmla="*/ 5448311 h 5486411"/>
                  <a:gd name="connsiteX5" fmla="*/ 1552575 w 2596093"/>
                  <a:gd name="connsiteY5" fmla="*/ 5257811 h 5486411"/>
                  <a:gd name="connsiteX6" fmla="*/ 1847850 w 2596093"/>
                  <a:gd name="connsiteY6" fmla="*/ 4914911 h 5486411"/>
                  <a:gd name="connsiteX7" fmla="*/ 2076450 w 2596093"/>
                  <a:gd name="connsiteY7" fmla="*/ 1743086 h 5486411"/>
                  <a:gd name="connsiteX8" fmla="*/ 2171700 w 2596093"/>
                  <a:gd name="connsiteY8" fmla="*/ 2819411 h 5486411"/>
                  <a:gd name="connsiteX9" fmla="*/ 2343150 w 2596093"/>
                  <a:gd name="connsiteY9" fmla="*/ 11 h 5486411"/>
                  <a:gd name="connsiteX10" fmla="*/ 2514600 w 2596093"/>
                  <a:gd name="connsiteY10" fmla="*/ 2857511 h 5486411"/>
                  <a:gd name="connsiteX11" fmla="*/ 2514600 w 2596093"/>
                  <a:gd name="connsiteY11" fmla="*/ 2857511 h 5486411"/>
                  <a:gd name="connsiteX12" fmla="*/ 2590800 w 2596093"/>
                  <a:gd name="connsiteY12" fmla="*/ 2876561 h 5486411"/>
                  <a:gd name="connsiteX13" fmla="*/ 2584450 w 2596093"/>
                  <a:gd name="connsiteY13" fmla="*/ 2882911 h 5486411"/>
                  <a:gd name="connsiteX14" fmla="*/ 2543175 w 2596093"/>
                  <a:gd name="connsiteY14" fmla="*/ 2838461 h 5486411"/>
                  <a:gd name="connsiteX0" fmla="*/ 0 w 2591171"/>
                  <a:gd name="connsiteY0" fmla="*/ 5486411 h 5486411"/>
                  <a:gd name="connsiteX1" fmla="*/ 247650 w 2591171"/>
                  <a:gd name="connsiteY1" fmla="*/ 5238761 h 5486411"/>
                  <a:gd name="connsiteX2" fmla="*/ 600075 w 2591171"/>
                  <a:gd name="connsiteY2" fmla="*/ 5419736 h 5486411"/>
                  <a:gd name="connsiteX3" fmla="*/ 847725 w 2591171"/>
                  <a:gd name="connsiteY3" fmla="*/ 5334011 h 5486411"/>
                  <a:gd name="connsiteX4" fmla="*/ 1162050 w 2591171"/>
                  <a:gd name="connsiteY4" fmla="*/ 5448311 h 5486411"/>
                  <a:gd name="connsiteX5" fmla="*/ 1552575 w 2591171"/>
                  <a:gd name="connsiteY5" fmla="*/ 5257811 h 5486411"/>
                  <a:gd name="connsiteX6" fmla="*/ 1847850 w 2591171"/>
                  <a:gd name="connsiteY6" fmla="*/ 4914911 h 5486411"/>
                  <a:gd name="connsiteX7" fmla="*/ 2076450 w 2591171"/>
                  <a:gd name="connsiteY7" fmla="*/ 1743086 h 5486411"/>
                  <a:gd name="connsiteX8" fmla="*/ 2171700 w 2591171"/>
                  <a:gd name="connsiteY8" fmla="*/ 2819411 h 5486411"/>
                  <a:gd name="connsiteX9" fmla="*/ 2343150 w 2591171"/>
                  <a:gd name="connsiteY9" fmla="*/ 11 h 5486411"/>
                  <a:gd name="connsiteX10" fmla="*/ 2514600 w 2591171"/>
                  <a:gd name="connsiteY10" fmla="*/ 2857511 h 5486411"/>
                  <a:gd name="connsiteX11" fmla="*/ 2514600 w 2591171"/>
                  <a:gd name="connsiteY11" fmla="*/ 2857511 h 5486411"/>
                  <a:gd name="connsiteX12" fmla="*/ 2590800 w 2591171"/>
                  <a:gd name="connsiteY12" fmla="*/ 2876561 h 5486411"/>
                  <a:gd name="connsiteX13" fmla="*/ 2543175 w 2591171"/>
                  <a:gd name="connsiteY13" fmla="*/ 2838461 h 5486411"/>
                  <a:gd name="connsiteX0" fmla="*/ 0 w 2543175"/>
                  <a:gd name="connsiteY0" fmla="*/ 5486411 h 5486411"/>
                  <a:gd name="connsiteX1" fmla="*/ 247650 w 2543175"/>
                  <a:gd name="connsiteY1" fmla="*/ 5238761 h 5486411"/>
                  <a:gd name="connsiteX2" fmla="*/ 600075 w 2543175"/>
                  <a:gd name="connsiteY2" fmla="*/ 5419736 h 5486411"/>
                  <a:gd name="connsiteX3" fmla="*/ 847725 w 2543175"/>
                  <a:gd name="connsiteY3" fmla="*/ 5334011 h 5486411"/>
                  <a:gd name="connsiteX4" fmla="*/ 1162050 w 2543175"/>
                  <a:gd name="connsiteY4" fmla="*/ 5448311 h 5486411"/>
                  <a:gd name="connsiteX5" fmla="*/ 1552575 w 2543175"/>
                  <a:gd name="connsiteY5" fmla="*/ 5257811 h 5486411"/>
                  <a:gd name="connsiteX6" fmla="*/ 1847850 w 2543175"/>
                  <a:gd name="connsiteY6" fmla="*/ 4914911 h 5486411"/>
                  <a:gd name="connsiteX7" fmla="*/ 2076450 w 2543175"/>
                  <a:gd name="connsiteY7" fmla="*/ 1743086 h 5486411"/>
                  <a:gd name="connsiteX8" fmla="*/ 2171700 w 2543175"/>
                  <a:gd name="connsiteY8" fmla="*/ 2819411 h 5486411"/>
                  <a:gd name="connsiteX9" fmla="*/ 2343150 w 2543175"/>
                  <a:gd name="connsiteY9" fmla="*/ 11 h 5486411"/>
                  <a:gd name="connsiteX10" fmla="*/ 2514600 w 2543175"/>
                  <a:gd name="connsiteY10" fmla="*/ 2857511 h 5486411"/>
                  <a:gd name="connsiteX11" fmla="*/ 2514600 w 2543175"/>
                  <a:gd name="connsiteY11" fmla="*/ 2857511 h 5486411"/>
                  <a:gd name="connsiteX12" fmla="*/ 2543175 w 2543175"/>
                  <a:gd name="connsiteY12" fmla="*/ 2838461 h 5486411"/>
                  <a:gd name="connsiteX0" fmla="*/ 0 w 2514600"/>
                  <a:gd name="connsiteY0" fmla="*/ 5486411 h 5486411"/>
                  <a:gd name="connsiteX1" fmla="*/ 247650 w 2514600"/>
                  <a:gd name="connsiteY1" fmla="*/ 5238761 h 5486411"/>
                  <a:gd name="connsiteX2" fmla="*/ 600075 w 2514600"/>
                  <a:gd name="connsiteY2" fmla="*/ 5419736 h 5486411"/>
                  <a:gd name="connsiteX3" fmla="*/ 847725 w 2514600"/>
                  <a:gd name="connsiteY3" fmla="*/ 5334011 h 5486411"/>
                  <a:gd name="connsiteX4" fmla="*/ 1162050 w 2514600"/>
                  <a:gd name="connsiteY4" fmla="*/ 5448311 h 5486411"/>
                  <a:gd name="connsiteX5" fmla="*/ 1552575 w 2514600"/>
                  <a:gd name="connsiteY5" fmla="*/ 5257811 h 5486411"/>
                  <a:gd name="connsiteX6" fmla="*/ 1847850 w 2514600"/>
                  <a:gd name="connsiteY6" fmla="*/ 4914911 h 5486411"/>
                  <a:gd name="connsiteX7" fmla="*/ 2076450 w 2514600"/>
                  <a:gd name="connsiteY7" fmla="*/ 1743086 h 5486411"/>
                  <a:gd name="connsiteX8" fmla="*/ 2171700 w 2514600"/>
                  <a:gd name="connsiteY8" fmla="*/ 2819411 h 5486411"/>
                  <a:gd name="connsiteX9" fmla="*/ 2343150 w 2514600"/>
                  <a:gd name="connsiteY9" fmla="*/ 11 h 5486411"/>
                  <a:gd name="connsiteX10" fmla="*/ 2514600 w 2514600"/>
                  <a:gd name="connsiteY10" fmla="*/ 2857511 h 5486411"/>
                  <a:gd name="connsiteX11" fmla="*/ 2514600 w 2514600"/>
                  <a:gd name="connsiteY11" fmla="*/ 2857511 h 5486411"/>
                  <a:gd name="connsiteX0" fmla="*/ 0 w 2514600"/>
                  <a:gd name="connsiteY0" fmla="*/ 5486411 h 5486411"/>
                  <a:gd name="connsiteX1" fmla="*/ 247650 w 2514600"/>
                  <a:gd name="connsiteY1" fmla="*/ 5238761 h 5486411"/>
                  <a:gd name="connsiteX2" fmla="*/ 600075 w 2514600"/>
                  <a:gd name="connsiteY2" fmla="*/ 5419736 h 5486411"/>
                  <a:gd name="connsiteX3" fmla="*/ 847725 w 2514600"/>
                  <a:gd name="connsiteY3" fmla="*/ 5334011 h 5486411"/>
                  <a:gd name="connsiteX4" fmla="*/ 1162050 w 2514600"/>
                  <a:gd name="connsiteY4" fmla="*/ 5448311 h 5486411"/>
                  <a:gd name="connsiteX5" fmla="*/ 1552575 w 2514600"/>
                  <a:gd name="connsiteY5" fmla="*/ 5257811 h 5486411"/>
                  <a:gd name="connsiteX6" fmla="*/ 1847850 w 2514600"/>
                  <a:gd name="connsiteY6" fmla="*/ 4914911 h 5486411"/>
                  <a:gd name="connsiteX7" fmla="*/ 2076450 w 2514600"/>
                  <a:gd name="connsiteY7" fmla="*/ 1743086 h 5486411"/>
                  <a:gd name="connsiteX8" fmla="*/ 2171700 w 2514600"/>
                  <a:gd name="connsiteY8" fmla="*/ 2819411 h 5486411"/>
                  <a:gd name="connsiteX9" fmla="*/ 2343150 w 2514600"/>
                  <a:gd name="connsiteY9" fmla="*/ 11 h 5486411"/>
                  <a:gd name="connsiteX10" fmla="*/ 2514600 w 2514600"/>
                  <a:gd name="connsiteY10" fmla="*/ 2857511 h 5486411"/>
                  <a:gd name="connsiteX0" fmla="*/ 0 w 2343150"/>
                  <a:gd name="connsiteY0" fmla="*/ 5486411 h 5486411"/>
                  <a:gd name="connsiteX1" fmla="*/ 247650 w 2343150"/>
                  <a:gd name="connsiteY1" fmla="*/ 5238761 h 5486411"/>
                  <a:gd name="connsiteX2" fmla="*/ 600075 w 2343150"/>
                  <a:gd name="connsiteY2" fmla="*/ 5419736 h 5486411"/>
                  <a:gd name="connsiteX3" fmla="*/ 847725 w 2343150"/>
                  <a:gd name="connsiteY3" fmla="*/ 5334011 h 5486411"/>
                  <a:gd name="connsiteX4" fmla="*/ 1162050 w 2343150"/>
                  <a:gd name="connsiteY4" fmla="*/ 5448311 h 5486411"/>
                  <a:gd name="connsiteX5" fmla="*/ 1552575 w 2343150"/>
                  <a:gd name="connsiteY5" fmla="*/ 5257811 h 5486411"/>
                  <a:gd name="connsiteX6" fmla="*/ 1847850 w 2343150"/>
                  <a:gd name="connsiteY6" fmla="*/ 4914911 h 5486411"/>
                  <a:gd name="connsiteX7" fmla="*/ 2076450 w 2343150"/>
                  <a:gd name="connsiteY7" fmla="*/ 1743086 h 5486411"/>
                  <a:gd name="connsiteX8" fmla="*/ 2171700 w 2343150"/>
                  <a:gd name="connsiteY8" fmla="*/ 2819411 h 5486411"/>
                  <a:gd name="connsiteX9" fmla="*/ 2343150 w 2343150"/>
                  <a:gd name="connsiteY9" fmla="*/ 11 h 5486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43150" h="5486411">
                    <a:moveTo>
                      <a:pt x="0" y="5486411"/>
                    </a:moveTo>
                    <a:cubicBezTo>
                      <a:pt x="73819" y="5368142"/>
                      <a:pt x="147638" y="5249873"/>
                      <a:pt x="247650" y="5238761"/>
                    </a:cubicBezTo>
                    <a:cubicBezTo>
                      <a:pt x="347662" y="5227649"/>
                      <a:pt x="500063" y="5403861"/>
                      <a:pt x="600075" y="5419736"/>
                    </a:cubicBezTo>
                    <a:cubicBezTo>
                      <a:pt x="700087" y="5435611"/>
                      <a:pt x="754063" y="5329249"/>
                      <a:pt x="847725" y="5334011"/>
                    </a:cubicBezTo>
                    <a:cubicBezTo>
                      <a:pt x="941387" y="5338773"/>
                      <a:pt x="1044575" y="5461011"/>
                      <a:pt x="1162050" y="5448311"/>
                    </a:cubicBezTo>
                    <a:cubicBezTo>
                      <a:pt x="1279525" y="5435611"/>
                      <a:pt x="1438275" y="5346711"/>
                      <a:pt x="1552575" y="5257811"/>
                    </a:cubicBezTo>
                    <a:cubicBezTo>
                      <a:pt x="1666875" y="5168911"/>
                      <a:pt x="1760538" y="5500698"/>
                      <a:pt x="1847850" y="4914911"/>
                    </a:cubicBezTo>
                    <a:cubicBezTo>
                      <a:pt x="1935162" y="4329124"/>
                      <a:pt x="2022475" y="2092336"/>
                      <a:pt x="2076450" y="1743086"/>
                    </a:cubicBezTo>
                    <a:cubicBezTo>
                      <a:pt x="2130425" y="1393836"/>
                      <a:pt x="2127250" y="3109923"/>
                      <a:pt x="2171700" y="2819411"/>
                    </a:cubicBezTo>
                    <a:cubicBezTo>
                      <a:pt x="2216150" y="2528899"/>
                      <a:pt x="2286000" y="-6339"/>
                      <a:pt x="2343150" y="11"/>
                    </a:cubicBezTo>
                  </a:path>
                </a:pathLst>
              </a:custGeom>
              <a:noFill/>
              <a:ln w="317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正方形/長方形 25"/>
                <p:cNvSpPr/>
                <p:nvPr/>
              </p:nvSpPr>
              <p:spPr>
                <a:xfrm>
                  <a:off x="3226230" y="3460234"/>
                  <a:ext cx="102823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ja-JP" altLang="en-US" sz="32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26" name="正方形/長方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6230" y="3460234"/>
                  <a:ext cx="1028230" cy="58477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正方形/長方形 26"/>
                <p:cNvSpPr/>
                <p:nvPr/>
              </p:nvSpPr>
              <p:spPr>
                <a:xfrm>
                  <a:off x="9225295" y="3180834"/>
                  <a:ext cx="1190775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27" name="正方形/長方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5295" y="3180834"/>
                  <a:ext cx="1190775" cy="58477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3110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150" y="131698"/>
            <a:ext cx="11111260" cy="733270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フーリエ変換には，少し異なる複数の定義</a:t>
            </a:r>
            <a:r>
              <a:rPr lang="ja-JP" altLang="en-US" sz="2800" dirty="0"/>
              <a:t>が存在する</a:t>
            </a:r>
            <a:endParaRPr kumimoji="1" lang="ja-JP" altLang="en-US" sz="2800" dirty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819150" y="906259"/>
            <a:ext cx="10859418" cy="1486482"/>
            <a:chOff x="323205" y="1611309"/>
            <a:chExt cx="10859418" cy="1486482"/>
          </a:xfrm>
        </p:grpSpPr>
        <p:sp>
          <p:nvSpPr>
            <p:cNvPr id="5" name="角丸四角形 4"/>
            <p:cNvSpPr/>
            <p:nvPr/>
          </p:nvSpPr>
          <p:spPr>
            <a:xfrm>
              <a:off x="323205" y="1611309"/>
              <a:ext cx="10859418" cy="148648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5878835" y="1942988"/>
                  <a:ext cx="5108258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sz="32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nary>
                          <m:nary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835" y="1942988"/>
                  <a:ext cx="5108258" cy="115480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323205" y="1942988"/>
                  <a:ext cx="4573240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205" y="1942988"/>
                  <a:ext cx="4573240" cy="115480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テキスト ボックス 8"/>
            <p:cNvSpPr txBox="1"/>
            <p:nvPr/>
          </p:nvSpPr>
          <p:spPr>
            <a:xfrm>
              <a:off x="867742" y="1623236"/>
              <a:ext cx="2736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871294" y="1623236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逆フーリエ変換 </a:t>
              </a:r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819150" y="3086426"/>
            <a:ext cx="10933384" cy="1486482"/>
            <a:chOff x="323205" y="1611309"/>
            <a:chExt cx="10933384" cy="1486482"/>
          </a:xfrm>
        </p:grpSpPr>
        <p:sp>
          <p:nvSpPr>
            <p:cNvPr id="30" name="角丸四角形 29"/>
            <p:cNvSpPr/>
            <p:nvPr/>
          </p:nvSpPr>
          <p:spPr>
            <a:xfrm>
              <a:off x="323205" y="1611309"/>
              <a:ext cx="10859418" cy="148648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正方形/長方形 30"/>
                <p:cNvSpPr/>
                <p:nvPr/>
              </p:nvSpPr>
              <p:spPr>
                <a:xfrm>
                  <a:off x="5878835" y="1942988"/>
                  <a:ext cx="5377754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sz="32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1" name="正方形/長方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835" y="1942988"/>
                  <a:ext cx="5377754" cy="115480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正方形/長方形 31"/>
                <p:cNvSpPr/>
                <p:nvPr/>
              </p:nvSpPr>
              <p:spPr>
                <a:xfrm>
                  <a:off x="323205" y="1942988"/>
                  <a:ext cx="5391284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2" name="正方形/長方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205" y="1942988"/>
                  <a:ext cx="5391284" cy="115480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テキスト ボックス 32"/>
            <p:cNvSpPr txBox="1"/>
            <p:nvPr/>
          </p:nvSpPr>
          <p:spPr>
            <a:xfrm>
              <a:off x="867742" y="1623236"/>
              <a:ext cx="2736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5871294" y="1623236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逆フーリエ変換 </a:t>
              </a:r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5" name="グループ化 34"/>
          <p:cNvGrpSpPr/>
          <p:nvPr/>
        </p:nvGrpSpPr>
        <p:grpSpPr>
          <a:xfrm>
            <a:off x="819150" y="5266593"/>
            <a:ext cx="10859418" cy="1486482"/>
            <a:chOff x="323205" y="1611309"/>
            <a:chExt cx="10859418" cy="1486482"/>
          </a:xfrm>
        </p:grpSpPr>
        <p:sp>
          <p:nvSpPr>
            <p:cNvPr id="36" name="角丸四角形 35"/>
            <p:cNvSpPr/>
            <p:nvPr/>
          </p:nvSpPr>
          <p:spPr>
            <a:xfrm>
              <a:off x="323205" y="1611309"/>
              <a:ext cx="10859418" cy="148648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正方形/長方形 36"/>
                <p:cNvSpPr/>
                <p:nvPr/>
              </p:nvSpPr>
              <p:spPr>
                <a:xfrm>
                  <a:off x="5878835" y="1942988"/>
                  <a:ext cx="4930004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sz="32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𝜋𝜔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7" name="正方形/長方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835" y="1942988"/>
                  <a:ext cx="4930004" cy="115480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正方形/長方形 37"/>
                <p:cNvSpPr/>
                <p:nvPr/>
              </p:nvSpPr>
              <p:spPr>
                <a:xfrm>
                  <a:off x="368208" y="1942988"/>
                  <a:ext cx="4943533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𝜋𝜔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8" name="正方形/長方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208" y="1942988"/>
                  <a:ext cx="4943533" cy="115480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テキスト ボックス 38"/>
            <p:cNvSpPr txBox="1"/>
            <p:nvPr/>
          </p:nvSpPr>
          <p:spPr>
            <a:xfrm>
              <a:off x="867742" y="1623236"/>
              <a:ext cx="2736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5871294" y="1623236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逆フーリエ変換 </a:t>
              </a:r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066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83483"/>
            <a:ext cx="10679230" cy="733270"/>
          </a:xfrm>
        </p:spPr>
        <p:txBody>
          <a:bodyPr>
            <a:noAutofit/>
          </a:bodyPr>
          <a:lstStyle/>
          <a:p>
            <a:r>
              <a:rPr kumimoji="1" lang="ja-JP" altLang="en-US" sz="4000" dirty="0"/>
              <a:t>畳み込み</a:t>
            </a:r>
            <a:r>
              <a:rPr lang="ja-JP" altLang="en-US" sz="4000" dirty="0"/>
              <a:t>積分と</a:t>
            </a:r>
            <a:r>
              <a:rPr kumimoji="1" lang="ja-JP" altLang="en-US" sz="4000" dirty="0"/>
              <a:t>フーリエ変換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62079"/>
            <a:ext cx="10602228" cy="5296829"/>
          </a:xfrm>
        </p:spPr>
        <p:txBody>
          <a:bodyPr/>
          <a:lstStyle/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13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537029" y="3585028"/>
            <a:ext cx="9260114" cy="725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37028" y="1582057"/>
            <a:ext cx="9505873" cy="11756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関数の直行性（補足資料）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63670" y="1598795"/>
                <a:ext cx="9613850" cy="1209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区間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上の関数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は，以下を満たすとき直行するという．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17100">
                  <a:spcBef>
                    <a:spcPts val="1200"/>
                  </a:spcBef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altLang="ja-JP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70" y="1598795"/>
                <a:ext cx="9613850" cy="1209305"/>
              </a:xfrm>
              <a:prstGeom prst="rect">
                <a:avLst/>
              </a:prstGeom>
              <a:blipFill rotWithShape="0">
                <a:blip r:embed="rId2"/>
                <a:stretch>
                  <a:fillRect l="-760" t="-30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563669" y="3674051"/>
                <a:ext cx="9262501" cy="3183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区間上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で，関数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𝑘𝑥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func>
                    <m:func>
                      <m:func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𝑘𝑥</m:t>
                        </m:r>
                      </m:e>
                    </m:func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は，互いに直行する．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17100"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証明例）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𝑘𝑥</m:t>
                        </m:r>
                      </m:e>
                    </m:func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について、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17100">
                  <a:spcBef>
                    <a:spcPts val="1200"/>
                  </a:spcBef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func>
                          <m:func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func>
                        <m:func>
                          <m:func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𝑙𝑥</m:t>
                            </m:r>
                          </m:e>
                        </m:func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func>
                          <m:func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400" dirty="0">
                    <a:latin typeface="メイリオ" panose="020B0604030504040204" pitchFamily="50" charset="-128"/>
                  </a:rPr>
                  <a:t> </a:t>
                </a:r>
              </a:p>
              <a:p>
                <a:pPr marL="17100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24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24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　</a:t>
                </a:r>
              </a:p>
              <a:p>
                <a:pPr marL="17100">
                  <a:spcBef>
                    <a:spcPts val="1200"/>
                  </a:spcBef>
                </a:pP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69" y="3674051"/>
                <a:ext cx="9262501" cy="3183949"/>
              </a:xfrm>
              <a:prstGeom prst="rect">
                <a:avLst/>
              </a:prstGeom>
              <a:blipFill rotWithShape="0">
                <a:blip r:embed="rId3"/>
                <a:stretch>
                  <a:fillRect l="-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36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フーリエ変換とは 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080328"/>
            <a:ext cx="11473211" cy="9596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空間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に関する信号（横軸が空間の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関数）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を、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周波数に関する信号（横軸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が周波数の関数）に変換する手法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右矢印 6"/>
          <p:cNvSpPr/>
          <p:nvPr/>
        </p:nvSpPr>
        <p:spPr>
          <a:xfrm>
            <a:off x="4971525" y="3353874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右矢印 7"/>
          <p:cNvSpPr/>
          <p:nvPr/>
        </p:nvSpPr>
        <p:spPr>
          <a:xfrm rot="10800000">
            <a:off x="4971526" y="3845511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785596" y="286018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4631707" y="433755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1146325" y="5534245"/>
            <a:ext cx="28648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(2D</a:t>
            </a: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空間に画素が並ぶ</a:t>
            </a:r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7537084" y="5534245"/>
            <a:ext cx="3152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周波数画像（詳細後述）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複素数の絶対値を表示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B10B5F2-A492-4EB5-ABAE-A5B37DE33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1" y="2407641"/>
            <a:ext cx="4010434" cy="299727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DC964D84-E23A-4B1B-A68A-1D783CD39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254" y="2407641"/>
            <a:ext cx="4094256" cy="29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0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直行関数展開（補足資料）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512579"/>
                <a:ext cx="5648633" cy="477023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ja-JP" altLang="en-US" sz="2400" dirty="0"/>
                  <a:t>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ja-JP" altLang="en-US" sz="2400" dirty="0"/>
                  <a:t>を区間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ja-JP" altLang="en-US" sz="2400" dirty="0"/>
                  <a:t>上の直行関数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ja-JP" altLang="en-US" sz="2400" i="1" smtClean="0">
                        <a:latin typeface="Cambria Math" panose="02040503050406030204" pitchFamily="18" charset="0"/>
                      </a:rPr>
                      <m:t>に</m:t>
                    </m:r>
                    <m:r>
                      <a:rPr lang="ja-JP" altLang="en-US" sz="2400" i="1" dirty="0" smtClean="0">
                        <a:latin typeface="Cambria Math" panose="02040503050406030204" pitchFamily="18" charset="0"/>
                      </a:rPr>
                      <m:t>より</m:t>
                    </m:r>
                  </m:oMath>
                </a14:m>
                <a:r>
                  <a:rPr lang="ja-JP" altLang="en-US" sz="2400" dirty="0"/>
                  <a:t>線形結合近似するとき</a:t>
                </a:r>
                <a:r>
                  <a:rPr lang="en-US" altLang="ja-JP" sz="2400" dirty="0"/>
                  <a:t>,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ja-JP" sz="24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ja-JP" altLang="en-US" sz="2400" dirty="0"/>
                  <a:t>各係数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400" dirty="0"/>
                  <a:t>は以下の通り与えられる</a:t>
                </a:r>
                <a:r>
                  <a:rPr lang="en-US" altLang="ja-JP" sz="2400" dirty="0"/>
                  <a:t>,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den>
                      </m:f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ja-JP" sz="24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ja-JP" altLang="en-US" sz="24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512579"/>
                <a:ext cx="5648633" cy="4770233"/>
              </a:xfrm>
              <a:blipFill rotWithShape="0">
                <a:blip r:embed="rId2"/>
                <a:stretch>
                  <a:fillRect l="-1618" t="-255" r="-15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57200" y="3628586"/>
            <a:ext cx="5638334" cy="166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6628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フーリエ級数</a:t>
            </a:r>
            <a:r>
              <a:rPr kumimoji="1" lang="en-US" altLang="ja-JP" sz="3600" dirty="0"/>
              <a:t>(</a:t>
            </a:r>
            <a:r>
              <a:rPr kumimoji="1" lang="ja-JP" altLang="en-US" sz="3600" dirty="0"/>
              <a:t>複素数表記</a:t>
            </a:r>
            <a:r>
              <a:rPr kumimoji="1" lang="en-US" altLang="ja-JP" sz="3600" dirty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/>
                  <a:t>は</a:t>
                </a:r>
                <a:r>
                  <a:rPr lang="ja-JP" altLang="en-US" sz="2400" dirty="0"/>
                  <a:t>、フーリエ級数で表現できる．</a:t>
                </a:r>
                <a:endParaRPr kumimoji="1" lang="en-US" altLang="ja-JP" sz="2400" dirty="0"/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601132" y="3072488"/>
                <a:ext cx="3287760" cy="34367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400" dirty="0"/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ja-JP" sz="2400" dirty="0"/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2" y="3072488"/>
                <a:ext cx="3287760" cy="3436710"/>
              </a:xfrm>
              <a:prstGeom prst="rect">
                <a:avLst/>
              </a:prstGeom>
              <a:blipFill rotWithShape="0">
                <a:blip r:embed="rId4"/>
                <a:stretch>
                  <a:fillRect l="-44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5744620" y="2569718"/>
                <a:ext cx="6040981" cy="41102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複素数の掛け算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は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とすると、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となる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つまり，</a:t>
                </a:r>
                <a:r>
                  <a:rPr lang="en-US" altLang="ja-JP" sz="2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を掛けるというのは、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に対し位相を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ずらして</a:t>
                </a:r>
                <a:r>
                  <a:rPr lang="en-US" altLang="ja-JP" sz="28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</a:t>
                </a:r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倍する操作だといえる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620" y="2569718"/>
                <a:ext cx="6040981" cy="4110228"/>
              </a:xfrm>
              <a:prstGeom prst="rect">
                <a:avLst/>
              </a:prstGeom>
              <a:blipFill rotWithShape="0">
                <a:blip r:embed="rId5"/>
                <a:stretch>
                  <a:fillRect l="-2018" t="-8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09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フーリエ級数</a:t>
            </a:r>
            <a:r>
              <a:rPr kumimoji="1" lang="en-US" altLang="ja-JP" sz="3600" dirty="0"/>
              <a:t>(</a:t>
            </a:r>
            <a:r>
              <a:rPr kumimoji="1" lang="ja-JP" altLang="en-US" sz="3600" dirty="0"/>
              <a:t>複素数表記</a:t>
            </a:r>
            <a:r>
              <a:rPr kumimoji="1" lang="en-US" altLang="ja-JP" sz="3600" dirty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/>
                  <a:t>は</a:t>
                </a:r>
                <a:r>
                  <a:rPr lang="ja-JP" altLang="en-US" sz="2400" dirty="0"/>
                  <a:t>、フーリエ級数で表現できる．</a:t>
                </a:r>
                <a:endParaRPr kumimoji="1" lang="en-US" altLang="ja-JP" sz="2400" dirty="0"/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4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601132" y="3072488"/>
                <a:ext cx="3287760" cy="34367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400" dirty="0"/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ja-JP" sz="2400" dirty="0"/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2" y="3072488"/>
                <a:ext cx="3287760" cy="3436710"/>
              </a:xfrm>
              <a:prstGeom prst="rect">
                <a:avLst/>
              </a:prstGeom>
              <a:blipFill rotWithShape="0">
                <a:blip r:embed="rId5"/>
                <a:stretch>
                  <a:fillRect l="-44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four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2603" b="17300"/>
          <a:stretch/>
        </p:blipFill>
        <p:spPr>
          <a:xfrm>
            <a:off x="5181599" y="1761094"/>
            <a:ext cx="6679341" cy="414440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282078" y="6120884"/>
            <a:ext cx="7909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動画の後半参照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or </a:t>
            </a: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FourieViz.pde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processing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で実行してみてください。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58502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150" y="131698"/>
            <a:ext cx="11111260" cy="733270"/>
          </a:xfrm>
        </p:spPr>
        <p:txBody>
          <a:bodyPr/>
          <a:lstStyle/>
          <a:p>
            <a:r>
              <a:rPr kumimoji="1" lang="ja-JP" altLang="en-US" dirty="0"/>
              <a:t>フーリエ変換とは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5297714"/>
                <a:ext cx="11111260" cy="1402201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400" dirty="0"/>
                  <a:t>時間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sz="2400" dirty="0"/>
                  <a:t>の</a:t>
                </a:r>
                <a:r>
                  <a:rPr kumimoji="1" lang="ja-JP" altLang="en-US" sz="2400" dirty="0"/>
                  <a:t>関数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を、周波数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ja-JP" altLang="en-US" sz="2400" dirty="0"/>
                  <a:t>の関数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/>
                  <a:t>に変換する</a:t>
                </a:r>
                <a:r>
                  <a:rPr lang="en-US" altLang="ja-JP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ja-JP" altLang="en-US" sz="24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/>
                  <a:t>は複素数関数で</a:t>
                </a:r>
                <a:endParaRPr lang="en-US" altLang="ja-JP" sz="2400" dirty="0"/>
              </a:p>
              <a:p>
                <a:r>
                  <a:rPr kumimoji="1" lang="ja-JP" altLang="en-US" sz="2400" dirty="0"/>
                  <a:t>フーリエ級数展開において </a:t>
                </a:r>
                <a:r>
                  <a:rPr kumimoji="1" lang="en-US" altLang="ja-JP" sz="2400" dirty="0"/>
                  <a:t>T</a:t>
                </a:r>
                <a:r>
                  <a:rPr lang="ja-JP" altLang="en-US" sz="2400" dirty="0"/>
                  <a:t> </a:t>
                </a:r>
                <a:r>
                  <a:rPr lang="ja-JP" altLang="en-US" sz="2400" dirty="0">
                    <a:sym typeface="Wingdings" panose="05000000000000000000" pitchFamily="2" charset="2"/>
                  </a:rPr>
                  <a:t>→ ∞ とすると導出できる</a:t>
                </a:r>
                <a:endParaRPr kumimoji="1"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5297714"/>
                <a:ext cx="11111260" cy="1402201"/>
              </a:xfrm>
              <a:blipFill>
                <a:blip r:embed="rId3"/>
                <a:stretch>
                  <a:fillRect l="-713" t="-5652" b="-60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グループ化 10"/>
          <p:cNvGrpSpPr/>
          <p:nvPr/>
        </p:nvGrpSpPr>
        <p:grpSpPr>
          <a:xfrm>
            <a:off x="819150" y="906259"/>
            <a:ext cx="10859418" cy="1486482"/>
            <a:chOff x="323205" y="1611309"/>
            <a:chExt cx="10859418" cy="1486482"/>
          </a:xfrm>
        </p:grpSpPr>
        <p:sp>
          <p:nvSpPr>
            <p:cNvPr id="5" name="角丸四角形 4"/>
            <p:cNvSpPr/>
            <p:nvPr/>
          </p:nvSpPr>
          <p:spPr>
            <a:xfrm>
              <a:off x="323205" y="1611309"/>
              <a:ext cx="10859418" cy="148648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5878835" y="1942988"/>
                  <a:ext cx="5108258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sz="32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nary>
                          <m:nary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835" y="1942988"/>
                  <a:ext cx="5108258" cy="115480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867742" y="1942988"/>
                  <a:ext cx="4573240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42" y="1942988"/>
                  <a:ext cx="4573240" cy="115480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テキスト ボックス 8"/>
            <p:cNvSpPr txBox="1"/>
            <p:nvPr/>
          </p:nvSpPr>
          <p:spPr>
            <a:xfrm>
              <a:off x="867742" y="1623236"/>
              <a:ext cx="2736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871294" y="1623236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逆フーリエ変換 </a:t>
              </a:r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954315" y="2694756"/>
            <a:ext cx="10337799" cy="2428249"/>
            <a:chOff x="693058" y="3060700"/>
            <a:chExt cx="11004365" cy="2584819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11200" y="5041900"/>
              <a:ext cx="48387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/>
            <p:nvPr/>
          </p:nvCxnSpPr>
          <p:spPr>
            <a:xfrm>
              <a:off x="6864350" y="5041900"/>
              <a:ext cx="46863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/>
            <p:nvPr/>
          </p:nvCxnSpPr>
          <p:spPr>
            <a:xfrm flipV="1">
              <a:off x="3130550" y="3060700"/>
              <a:ext cx="0" cy="24003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 flipV="1">
              <a:off x="9207500" y="3060700"/>
              <a:ext cx="0" cy="24003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フリーフォーム 19"/>
            <p:cNvSpPr/>
            <p:nvPr/>
          </p:nvSpPr>
          <p:spPr>
            <a:xfrm>
              <a:off x="693058" y="3842424"/>
              <a:ext cx="4644572" cy="1506007"/>
            </a:xfrm>
            <a:custGeom>
              <a:avLst/>
              <a:gdLst>
                <a:gd name="connsiteX0" fmla="*/ 0 w 4789715"/>
                <a:gd name="connsiteY0" fmla="*/ 1422422 h 1977590"/>
                <a:gd name="connsiteX1" fmla="*/ 217715 w 4789715"/>
                <a:gd name="connsiteY1" fmla="*/ 1117622 h 1977590"/>
                <a:gd name="connsiteX2" fmla="*/ 478972 w 4789715"/>
                <a:gd name="connsiteY2" fmla="*/ 1291794 h 1977590"/>
                <a:gd name="connsiteX3" fmla="*/ 827315 w 4789715"/>
                <a:gd name="connsiteY3" fmla="*/ 972480 h 1977590"/>
                <a:gd name="connsiteX4" fmla="*/ 1378858 w 4789715"/>
                <a:gd name="connsiteY4" fmla="*/ 22 h 1977590"/>
                <a:gd name="connsiteX5" fmla="*/ 1654629 w 4789715"/>
                <a:gd name="connsiteY5" fmla="*/ 943451 h 1977590"/>
                <a:gd name="connsiteX6" fmla="*/ 1973943 w 4789715"/>
                <a:gd name="connsiteY6" fmla="*/ 957965 h 1977590"/>
                <a:gd name="connsiteX7" fmla="*/ 2481943 w 4789715"/>
                <a:gd name="connsiteY7" fmla="*/ 1959451 h 1977590"/>
                <a:gd name="connsiteX8" fmla="*/ 3018972 w 4789715"/>
                <a:gd name="connsiteY8" fmla="*/ 1582080 h 1977590"/>
                <a:gd name="connsiteX9" fmla="*/ 3149600 w 4789715"/>
                <a:gd name="connsiteY9" fmla="*/ 1306308 h 1977590"/>
                <a:gd name="connsiteX10" fmla="*/ 3643086 w 4789715"/>
                <a:gd name="connsiteY10" fmla="*/ 1915908 h 1977590"/>
                <a:gd name="connsiteX11" fmla="*/ 4078515 w 4789715"/>
                <a:gd name="connsiteY11" fmla="*/ 1422422 h 1977590"/>
                <a:gd name="connsiteX12" fmla="*/ 4644572 w 4789715"/>
                <a:gd name="connsiteY12" fmla="*/ 1190194 h 1977590"/>
                <a:gd name="connsiteX13" fmla="*/ 4789715 w 4789715"/>
                <a:gd name="connsiteY13" fmla="*/ 1524022 h 1977590"/>
                <a:gd name="connsiteX0" fmla="*/ 0 w 4789715"/>
                <a:gd name="connsiteY0" fmla="*/ 1422422 h 1977590"/>
                <a:gd name="connsiteX1" fmla="*/ 217715 w 4789715"/>
                <a:gd name="connsiteY1" fmla="*/ 1117622 h 1977590"/>
                <a:gd name="connsiteX2" fmla="*/ 478972 w 4789715"/>
                <a:gd name="connsiteY2" fmla="*/ 1291794 h 1977590"/>
                <a:gd name="connsiteX3" fmla="*/ 827315 w 4789715"/>
                <a:gd name="connsiteY3" fmla="*/ 972480 h 1977590"/>
                <a:gd name="connsiteX4" fmla="*/ 1378858 w 4789715"/>
                <a:gd name="connsiteY4" fmla="*/ 22 h 1977590"/>
                <a:gd name="connsiteX5" fmla="*/ 1654629 w 4789715"/>
                <a:gd name="connsiteY5" fmla="*/ 943451 h 1977590"/>
                <a:gd name="connsiteX6" fmla="*/ 1973943 w 4789715"/>
                <a:gd name="connsiteY6" fmla="*/ 957965 h 1977590"/>
                <a:gd name="connsiteX7" fmla="*/ 2481943 w 4789715"/>
                <a:gd name="connsiteY7" fmla="*/ 1959451 h 1977590"/>
                <a:gd name="connsiteX8" fmla="*/ 3018972 w 4789715"/>
                <a:gd name="connsiteY8" fmla="*/ 1582080 h 1977590"/>
                <a:gd name="connsiteX9" fmla="*/ 3149600 w 4789715"/>
                <a:gd name="connsiteY9" fmla="*/ 1306308 h 1977590"/>
                <a:gd name="connsiteX10" fmla="*/ 3643086 w 4789715"/>
                <a:gd name="connsiteY10" fmla="*/ 1915908 h 1977590"/>
                <a:gd name="connsiteX11" fmla="*/ 4078515 w 4789715"/>
                <a:gd name="connsiteY11" fmla="*/ 1422422 h 1977590"/>
                <a:gd name="connsiteX12" fmla="*/ 4644572 w 4789715"/>
                <a:gd name="connsiteY12" fmla="*/ 1190194 h 1977590"/>
                <a:gd name="connsiteX13" fmla="*/ 4789715 w 4789715"/>
                <a:gd name="connsiteY13" fmla="*/ 1524022 h 1977590"/>
                <a:gd name="connsiteX0" fmla="*/ 0 w 4789715"/>
                <a:gd name="connsiteY0" fmla="*/ 1422422 h 1980179"/>
                <a:gd name="connsiteX1" fmla="*/ 217715 w 4789715"/>
                <a:gd name="connsiteY1" fmla="*/ 1117622 h 1980179"/>
                <a:gd name="connsiteX2" fmla="*/ 478972 w 4789715"/>
                <a:gd name="connsiteY2" fmla="*/ 1291794 h 1980179"/>
                <a:gd name="connsiteX3" fmla="*/ 827315 w 4789715"/>
                <a:gd name="connsiteY3" fmla="*/ 972480 h 1980179"/>
                <a:gd name="connsiteX4" fmla="*/ 1378858 w 4789715"/>
                <a:gd name="connsiteY4" fmla="*/ 22 h 1980179"/>
                <a:gd name="connsiteX5" fmla="*/ 1654629 w 4789715"/>
                <a:gd name="connsiteY5" fmla="*/ 943451 h 1980179"/>
                <a:gd name="connsiteX6" fmla="*/ 1973943 w 4789715"/>
                <a:gd name="connsiteY6" fmla="*/ 957965 h 1980179"/>
                <a:gd name="connsiteX7" fmla="*/ 2481943 w 4789715"/>
                <a:gd name="connsiteY7" fmla="*/ 1959451 h 1980179"/>
                <a:gd name="connsiteX8" fmla="*/ 2942514 w 4789715"/>
                <a:gd name="connsiteY8" fmla="*/ 1610259 h 1980179"/>
                <a:gd name="connsiteX9" fmla="*/ 3149600 w 4789715"/>
                <a:gd name="connsiteY9" fmla="*/ 1306308 h 1980179"/>
                <a:gd name="connsiteX10" fmla="*/ 3643086 w 4789715"/>
                <a:gd name="connsiteY10" fmla="*/ 1915908 h 1980179"/>
                <a:gd name="connsiteX11" fmla="*/ 4078515 w 4789715"/>
                <a:gd name="connsiteY11" fmla="*/ 1422422 h 1980179"/>
                <a:gd name="connsiteX12" fmla="*/ 4644572 w 4789715"/>
                <a:gd name="connsiteY12" fmla="*/ 1190194 h 1980179"/>
                <a:gd name="connsiteX13" fmla="*/ 4789715 w 4789715"/>
                <a:gd name="connsiteY13" fmla="*/ 1524022 h 1980179"/>
                <a:gd name="connsiteX0" fmla="*/ 0 w 4789715"/>
                <a:gd name="connsiteY0" fmla="*/ 1422422 h 1980179"/>
                <a:gd name="connsiteX1" fmla="*/ 217715 w 4789715"/>
                <a:gd name="connsiteY1" fmla="*/ 1117622 h 1980179"/>
                <a:gd name="connsiteX2" fmla="*/ 478972 w 4789715"/>
                <a:gd name="connsiteY2" fmla="*/ 1291794 h 1980179"/>
                <a:gd name="connsiteX3" fmla="*/ 827315 w 4789715"/>
                <a:gd name="connsiteY3" fmla="*/ 972480 h 1980179"/>
                <a:gd name="connsiteX4" fmla="*/ 1378858 w 4789715"/>
                <a:gd name="connsiteY4" fmla="*/ 22 h 1980179"/>
                <a:gd name="connsiteX5" fmla="*/ 1654629 w 4789715"/>
                <a:gd name="connsiteY5" fmla="*/ 943451 h 1980179"/>
                <a:gd name="connsiteX6" fmla="*/ 1973943 w 4789715"/>
                <a:gd name="connsiteY6" fmla="*/ 957965 h 1980179"/>
                <a:gd name="connsiteX7" fmla="*/ 2481943 w 4789715"/>
                <a:gd name="connsiteY7" fmla="*/ 1959451 h 1980179"/>
                <a:gd name="connsiteX8" fmla="*/ 2942514 w 4789715"/>
                <a:gd name="connsiteY8" fmla="*/ 1610259 h 1980179"/>
                <a:gd name="connsiteX9" fmla="*/ 3149600 w 4789715"/>
                <a:gd name="connsiteY9" fmla="*/ 1306308 h 1980179"/>
                <a:gd name="connsiteX10" fmla="*/ 3643086 w 4789715"/>
                <a:gd name="connsiteY10" fmla="*/ 1915908 h 1980179"/>
                <a:gd name="connsiteX11" fmla="*/ 4078515 w 4789715"/>
                <a:gd name="connsiteY11" fmla="*/ 1422422 h 1980179"/>
                <a:gd name="connsiteX12" fmla="*/ 4432189 w 4789715"/>
                <a:gd name="connsiteY12" fmla="*/ 1252814 h 1980179"/>
                <a:gd name="connsiteX13" fmla="*/ 4789715 w 4789715"/>
                <a:gd name="connsiteY13" fmla="*/ 1524022 h 1980179"/>
                <a:gd name="connsiteX0" fmla="*/ 0 w 4789715"/>
                <a:gd name="connsiteY0" fmla="*/ 1422422 h 1980179"/>
                <a:gd name="connsiteX1" fmla="*/ 217715 w 4789715"/>
                <a:gd name="connsiteY1" fmla="*/ 1117622 h 1980179"/>
                <a:gd name="connsiteX2" fmla="*/ 478972 w 4789715"/>
                <a:gd name="connsiteY2" fmla="*/ 1291794 h 1980179"/>
                <a:gd name="connsiteX3" fmla="*/ 827315 w 4789715"/>
                <a:gd name="connsiteY3" fmla="*/ 972480 h 1980179"/>
                <a:gd name="connsiteX4" fmla="*/ 1378858 w 4789715"/>
                <a:gd name="connsiteY4" fmla="*/ 22 h 1980179"/>
                <a:gd name="connsiteX5" fmla="*/ 1654629 w 4789715"/>
                <a:gd name="connsiteY5" fmla="*/ 943451 h 1980179"/>
                <a:gd name="connsiteX6" fmla="*/ 1973943 w 4789715"/>
                <a:gd name="connsiteY6" fmla="*/ 957965 h 1980179"/>
                <a:gd name="connsiteX7" fmla="*/ 2481943 w 4789715"/>
                <a:gd name="connsiteY7" fmla="*/ 1959451 h 1980179"/>
                <a:gd name="connsiteX8" fmla="*/ 2942514 w 4789715"/>
                <a:gd name="connsiteY8" fmla="*/ 1610259 h 1980179"/>
                <a:gd name="connsiteX9" fmla="*/ 3149600 w 4789715"/>
                <a:gd name="connsiteY9" fmla="*/ 1306308 h 1980179"/>
                <a:gd name="connsiteX10" fmla="*/ 3643086 w 4789715"/>
                <a:gd name="connsiteY10" fmla="*/ 1915908 h 1980179"/>
                <a:gd name="connsiteX11" fmla="*/ 4078515 w 4789715"/>
                <a:gd name="connsiteY11" fmla="*/ 1422422 h 1980179"/>
                <a:gd name="connsiteX12" fmla="*/ 4432189 w 4789715"/>
                <a:gd name="connsiteY12" fmla="*/ 1252814 h 1980179"/>
                <a:gd name="connsiteX13" fmla="*/ 4789715 w 4789715"/>
                <a:gd name="connsiteY13" fmla="*/ 1524022 h 198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89715" h="1980179">
                  <a:moveTo>
                    <a:pt x="0" y="1422422"/>
                  </a:moveTo>
                  <a:cubicBezTo>
                    <a:pt x="68943" y="1280907"/>
                    <a:pt x="137886" y="1139393"/>
                    <a:pt x="217715" y="1117622"/>
                  </a:cubicBezTo>
                  <a:cubicBezTo>
                    <a:pt x="297544" y="1095851"/>
                    <a:pt x="377372" y="1315984"/>
                    <a:pt x="478972" y="1291794"/>
                  </a:cubicBezTo>
                  <a:cubicBezTo>
                    <a:pt x="580572" y="1267604"/>
                    <a:pt x="677334" y="1187775"/>
                    <a:pt x="827315" y="972480"/>
                  </a:cubicBezTo>
                  <a:cubicBezTo>
                    <a:pt x="977296" y="757185"/>
                    <a:pt x="1240972" y="4860"/>
                    <a:pt x="1378858" y="22"/>
                  </a:cubicBezTo>
                  <a:cubicBezTo>
                    <a:pt x="1516744" y="-4816"/>
                    <a:pt x="1555448" y="783794"/>
                    <a:pt x="1654629" y="943451"/>
                  </a:cubicBezTo>
                  <a:cubicBezTo>
                    <a:pt x="1753810" y="1103108"/>
                    <a:pt x="1836057" y="788632"/>
                    <a:pt x="1973943" y="957965"/>
                  </a:cubicBezTo>
                  <a:cubicBezTo>
                    <a:pt x="2111829" y="1127298"/>
                    <a:pt x="2320515" y="1850735"/>
                    <a:pt x="2481943" y="1959451"/>
                  </a:cubicBezTo>
                  <a:cubicBezTo>
                    <a:pt x="2643371" y="2068167"/>
                    <a:pt x="2831238" y="1719116"/>
                    <a:pt x="2942514" y="1610259"/>
                  </a:cubicBezTo>
                  <a:cubicBezTo>
                    <a:pt x="3053790" y="1501402"/>
                    <a:pt x="3032838" y="1255367"/>
                    <a:pt x="3149600" y="1306308"/>
                  </a:cubicBezTo>
                  <a:cubicBezTo>
                    <a:pt x="3266362" y="1357249"/>
                    <a:pt x="3488267" y="1896556"/>
                    <a:pt x="3643086" y="1915908"/>
                  </a:cubicBezTo>
                  <a:cubicBezTo>
                    <a:pt x="3797905" y="1935260"/>
                    <a:pt x="3946998" y="1532938"/>
                    <a:pt x="4078515" y="1422422"/>
                  </a:cubicBezTo>
                  <a:cubicBezTo>
                    <a:pt x="4210032" y="1311906"/>
                    <a:pt x="4305162" y="1254667"/>
                    <a:pt x="4432189" y="1252814"/>
                  </a:cubicBezTo>
                  <a:cubicBezTo>
                    <a:pt x="4559216" y="1250961"/>
                    <a:pt x="4776410" y="1365574"/>
                    <a:pt x="4789715" y="1524022"/>
                  </a:cubicBezTo>
                </a:path>
              </a:pathLst>
            </a:custGeom>
            <a:noFill/>
            <a:ln w="317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正方形/長方形 20"/>
                <p:cNvSpPr/>
                <p:nvPr/>
              </p:nvSpPr>
              <p:spPr>
                <a:xfrm>
                  <a:off x="5195827" y="5060744"/>
                  <a:ext cx="44954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21" name="正方形/長方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5827" y="5060744"/>
                  <a:ext cx="449546" cy="58477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正方形/長方形 23"/>
                <p:cNvSpPr/>
                <p:nvPr/>
              </p:nvSpPr>
              <p:spPr>
                <a:xfrm>
                  <a:off x="11161828" y="4958834"/>
                  <a:ext cx="53559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2800" dirty="0"/>
                </a:p>
              </p:txBody>
            </p:sp>
          </mc:Choice>
          <mc:Fallback xmlns="">
            <p:sp>
              <p:nvSpPr>
                <p:cNvPr id="24" name="正方形/長方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1828" y="4958834"/>
                  <a:ext cx="535595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グループ化 24"/>
            <p:cNvGrpSpPr/>
            <p:nvPr/>
          </p:nvGrpSpPr>
          <p:grpSpPr>
            <a:xfrm>
              <a:off x="7398703" y="3388360"/>
              <a:ext cx="3573780" cy="1638300"/>
              <a:chOff x="7393940" y="3172460"/>
              <a:chExt cx="3573780" cy="1638300"/>
            </a:xfrm>
          </p:grpSpPr>
          <p:sp>
            <p:nvSpPr>
              <p:cNvPr id="22" name="フリーフォーム 21"/>
              <p:cNvSpPr/>
              <p:nvPr/>
            </p:nvSpPr>
            <p:spPr>
              <a:xfrm flipH="1">
                <a:off x="9199880" y="3172460"/>
                <a:ext cx="1767840" cy="1638300"/>
              </a:xfrm>
              <a:custGeom>
                <a:avLst/>
                <a:gdLst>
                  <a:gd name="connsiteX0" fmla="*/ 0 w 2591364"/>
                  <a:gd name="connsiteY0" fmla="*/ 5486411 h 5486411"/>
                  <a:gd name="connsiteX1" fmla="*/ 247650 w 2591364"/>
                  <a:gd name="connsiteY1" fmla="*/ 5238761 h 5486411"/>
                  <a:gd name="connsiteX2" fmla="*/ 600075 w 2591364"/>
                  <a:gd name="connsiteY2" fmla="*/ 5419736 h 5486411"/>
                  <a:gd name="connsiteX3" fmla="*/ 847725 w 2591364"/>
                  <a:gd name="connsiteY3" fmla="*/ 5334011 h 5486411"/>
                  <a:gd name="connsiteX4" fmla="*/ 1162050 w 2591364"/>
                  <a:gd name="connsiteY4" fmla="*/ 5448311 h 5486411"/>
                  <a:gd name="connsiteX5" fmla="*/ 1552575 w 2591364"/>
                  <a:gd name="connsiteY5" fmla="*/ 5257811 h 5486411"/>
                  <a:gd name="connsiteX6" fmla="*/ 1847850 w 2591364"/>
                  <a:gd name="connsiteY6" fmla="*/ 4914911 h 5486411"/>
                  <a:gd name="connsiteX7" fmla="*/ 2076450 w 2591364"/>
                  <a:gd name="connsiteY7" fmla="*/ 1743086 h 5486411"/>
                  <a:gd name="connsiteX8" fmla="*/ 2171700 w 2591364"/>
                  <a:gd name="connsiteY8" fmla="*/ 2819411 h 5486411"/>
                  <a:gd name="connsiteX9" fmla="*/ 2343150 w 2591364"/>
                  <a:gd name="connsiteY9" fmla="*/ 11 h 5486411"/>
                  <a:gd name="connsiteX10" fmla="*/ 2514600 w 2591364"/>
                  <a:gd name="connsiteY10" fmla="*/ 2857511 h 5486411"/>
                  <a:gd name="connsiteX11" fmla="*/ 2514600 w 2591364"/>
                  <a:gd name="connsiteY11" fmla="*/ 2857511 h 5486411"/>
                  <a:gd name="connsiteX12" fmla="*/ 2590800 w 2591364"/>
                  <a:gd name="connsiteY12" fmla="*/ 2876561 h 5486411"/>
                  <a:gd name="connsiteX13" fmla="*/ 2543175 w 2591364"/>
                  <a:gd name="connsiteY13" fmla="*/ 2838461 h 5486411"/>
                  <a:gd name="connsiteX0" fmla="*/ 0 w 2596093"/>
                  <a:gd name="connsiteY0" fmla="*/ 5486411 h 5486411"/>
                  <a:gd name="connsiteX1" fmla="*/ 247650 w 2596093"/>
                  <a:gd name="connsiteY1" fmla="*/ 5238761 h 5486411"/>
                  <a:gd name="connsiteX2" fmla="*/ 600075 w 2596093"/>
                  <a:gd name="connsiteY2" fmla="*/ 5419736 h 5486411"/>
                  <a:gd name="connsiteX3" fmla="*/ 847725 w 2596093"/>
                  <a:gd name="connsiteY3" fmla="*/ 5334011 h 5486411"/>
                  <a:gd name="connsiteX4" fmla="*/ 1162050 w 2596093"/>
                  <a:gd name="connsiteY4" fmla="*/ 5448311 h 5486411"/>
                  <a:gd name="connsiteX5" fmla="*/ 1552575 w 2596093"/>
                  <a:gd name="connsiteY5" fmla="*/ 5257811 h 5486411"/>
                  <a:gd name="connsiteX6" fmla="*/ 1847850 w 2596093"/>
                  <a:gd name="connsiteY6" fmla="*/ 4914911 h 5486411"/>
                  <a:gd name="connsiteX7" fmla="*/ 2076450 w 2596093"/>
                  <a:gd name="connsiteY7" fmla="*/ 1743086 h 5486411"/>
                  <a:gd name="connsiteX8" fmla="*/ 2171700 w 2596093"/>
                  <a:gd name="connsiteY8" fmla="*/ 2819411 h 5486411"/>
                  <a:gd name="connsiteX9" fmla="*/ 2343150 w 2596093"/>
                  <a:gd name="connsiteY9" fmla="*/ 11 h 5486411"/>
                  <a:gd name="connsiteX10" fmla="*/ 2514600 w 2596093"/>
                  <a:gd name="connsiteY10" fmla="*/ 2857511 h 5486411"/>
                  <a:gd name="connsiteX11" fmla="*/ 2514600 w 2596093"/>
                  <a:gd name="connsiteY11" fmla="*/ 2857511 h 5486411"/>
                  <a:gd name="connsiteX12" fmla="*/ 2590800 w 2596093"/>
                  <a:gd name="connsiteY12" fmla="*/ 2876561 h 5486411"/>
                  <a:gd name="connsiteX13" fmla="*/ 2584450 w 2596093"/>
                  <a:gd name="connsiteY13" fmla="*/ 2882911 h 5486411"/>
                  <a:gd name="connsiteX14" fmla="*/ 2543175 w 2596093"/>
                  <a:gd name="connsiteY14" fmla="*/ 2838461 h 5486411"/>
                  <a:gd name="connsiteX0" fmla="*/ 0 w 2591171"/>
                  <a:gd name="connsiteY0" fmla="*/ 5486411 h 5486411"/>
                  <a:gd name="connsiteX1" fmla="*/ 247650 w 2591171"/>
                  <a:gd name="connsiteY1" fmla="*/ 5238761 h 5486411"/>
                  <a:gd name="connsiteX2" fmla="*/ 600075 w 2591171"/>
                  <a:gd name="connsiteY2" fmla="*/ 5419736 h 5486411"/>
                  <a:gd name="connsiteX3" fmla="*/ 847725 w 2591171"/>
                  <a:gd name="connsiteY3" fmla="*/ 5334011 h 5486411"/>
                  <a:gd name="connsiteX4" fmla="*/ 1162050 w 2591171"/>
                  <a:gd name="connsiteY4" fmla="*/ 5448311 h 5486411"/>
                  <a:gd name="connsiteX5" fmla="*/ 1552575 w 2591171"/>
                  <a:gd name="connsiteY5" fmla="*/ 5257811 h 5486411"/>
                  <a:gd name="connsiteX6" fmla="*/ 1847850 w 2591171"/>
                  <a:gd name="connsiteY6" fmla="*/ 4914911 h 5486411"/>
                  <a:gd name="connsiteX7" fmla="*/ 2076450 w 2591171"/>
                  <a:gd name="connsiteY7" fmla="*/ 1743086 h 5486411"/>
                  <a:gd name="connsiteX8" fmla="*/ 2171700 w 2591171"/>
                  <a:gd name="connsiteY8" fmla="*/ 2819411 h 5486411"/>
                  <a:gd name="connsiteX9" fmla="*/ 2343150 w 2591171"/>
                  <a:gd name="connsiteY9" fmla="*/ 11 h 5486411"/>
                  <a:gd name="connsiteX10" fmla="*/ 2514600 w 2591171"/>
                  <a:gd name="connsiteY10" fmla="*/ 2857511 h 5486411"/>
                  <a:gd name="connsiteX11" fmla="*/ 2514600 w 2591171"/>
                  <a:gd name="connsiteY11" fmla="*/ 2857511 h 5486411"/>
                  <a:gd name="connsiteX12" fmla="*/ 2590800 w 2591171"/>
                  <a:gd name="connsiteY12" fmla="*/ 2876561 h 5486411"/>
                  <a:gd name="connsiteX13" fmla="*/ 2543175 w 2591171"/>
                  <a:gd name="connsiteY13" fmla="*/ 2838461 h 5486411"/>
                  <a:gd name="connsiteX0" fmla="*/ 0 w 2543175"/>
                  <a:gd name="connsiteY0" fmla="*/ 5486411 h 5486411"/>
                  <a:gd name="connsiteX1" fmla="*/ 247650 w 2543175"/>
                  <a:gd name="connsiteY1" fmla="*/ 5238761 h 5486411"/>
                  <a:gd name="connsiteX2" fmla="*/ 600075 w 2543175"/>
                  <a:gd name="connsiteY2" fmla="*/ 5419736 h 5486411"/>
                  <a:gd name="connsiteX3" fmla="*/ 847725 w 2543175"/>
                  <a:gd name="connsiteY3" fmla="*/ 5334011 h 5486411"/>
                  <a:gd name="connsiteX4" fmla="*/ 1162050 w 2543175"/>
                  <a:gd name="connsiteY4" fmla="*/ 5448311 h 5486411"/>
                  <a:gd name="connsiteX5" fmla="*/ 1552575 w 2543175"/>
                  <a:gd name="connsiteY5" fmla="*/ 5257811 h 5486411"/>
                  <a:gd name="connsiteX6" fmla="*/ 1847850 w 2543175"/>
                  <a:gd name="connsiteY6" fmla="*/ 4914911 h 5486411"/>
                  <a:gd name="connsiteX7" fmla="*/ 2076450 w 2543175"/>
                  <a:gd name="connsiteY7" fmla="*/ 1743086 h 5486411"/>
                  <a:gd name="connsiteX8" fmla="*/ 2171700 w 2543175"/>
                  <a:gd name="connsiteY8" fmla="*/ 2819411 h 5486411"/>
                  <a:gd name="connsiteX9" fmla="*/ 2343150 w 2543175"/>
                  <a:gd name="connsiteY9" fmla="*/ 11 h 5486411"/>
                  <a:gd name="connsiteX10" fmla="*/ 2514600 w 2543175"/>
                  <a:gd name="connsiteY10" fmla="*/ 2857511 h 5486411"/>
                  <a:gd name="connsiteX11" fmla="*/ 2514600 w 2543175"/>
                  <a:gd name="connsiteY11" fmla="*/ 2857511 h 5486411"/>
                  <a:gd name="connsiteX12" fmla="*/ 2543175 w 2543175"/>
                  <a:gd name="connsiteY12" fmla="*/ 2838461 h 5486411"/>
                  <a:gd name="connsiteX0" fmla="*/ 0 w 2514600"/>
                  <a:gd name="connsiteY0" fmla="*/ 5486411 h 5486411"/>
                  <a:gd name="connsiteX1" fmla="*/ 247650 w 2514600"/>
                  <a:gd name="connsiteY1" fmla="*/ 5238761 h 5486411"/>
                  <a:gd name="connsiteX2" fmla="*/ 600075 w 2514600"/>
                  <a:gd name="connsiteY2" fmla="*/ 5419736 h 5486411"/>
                  <a:gd name="connsiteX3" fmla="*/ 847725 w 2514600"/>
                  <a:gd name="connsiteY3" fmla="*/ 5334011 h 5486411"/>
                  <a:gd name="connsiteX4" fmla="*/ 1162050 w 2514600"/>
                  <a:gd name="connsiteY4" fmla="*/ 5448311 h 5486411"/>
                  <a:gd name="connsiteX5" fmla="*/ 1552575 w 2514600"/>
                  <a:gd name="connsiteY5" fmla="*/ 5257811 h 5486411"/>
                  <a:gd name="connsiteX6" fmla="*/ 1847850 w 2514600"/>
                  <a:gd name="connsiteY6" fmla="*/ 4914911 h 5486411"/>
                  <a:gd name="connsiteX7" fmla="*/ 2076450 w 2514600"/>
                  <a:gd name="connsiteY7" fmla="*/ 1743086 h 5486411"/>
                  <a:gd name="connsiteX8" fmla="*/ 2171700 w 2514600"/>
                  <a:gd name="connsiteY8" fmla="*/ 2819411 h 5486411"/>
                  <a:gd name="connsiteX9" fmla="*/ 2343150 w 2514600"/>
                  <a:gd name="connsiteY9" fmla="*/ 11 h 5486411"/>
                  <a:gd name="connsiteX10" fmla="*/ 2514600 w 2514600"/>
                  <a:gd name="connsiteY10" fmla="*/ 2857511 h 5486411"/>
                  <a:gd name="connsiteX11" fmla="*/ 2514600 w 2514600"/>
                  <a:gd name="connsiteY11" fmla="*/ 2857511 h 5486411"/>
                  <a:gd name="connsiteX0" fmla="*/ 0 w 2514600"/>
                  <a:gd name="connsiteY0" fmla="*/ 5486411 h 5486411"/>
                  <a:gd name="connsiteX1" fmla="*/ 247650 w 2514600"/>
                  <a:gd name="connsiteY1" fmla="*/ 5238761 h 5486411"/>
                  <a:gd name="connsiteX2" fmla="*/ 600075 w 2514600"/>
                  <a:gd name="connsiteY2" fmla="*/ 5419736 h 5486411"/>
                  <a:gd name="connsiteX3" fmla="*/ 847725 w 2514600"/>
                  <a:gd name="connsiteY3" fmla="*/ 5334011 h 5486411"/>
                  <a:gd name="connsiteX4" fmla="*/ 1162050 w 2514600"/>
                  <a:gd name="connsiteY4" fmla="*/ 5448311 h 5486411"/>
                  <a:gd name="connsiteX5" fmla="*/ 1552575 w 2514600"/>
                  <a:gd name="connsiteY5" fmla="*/ 5257811 h 5486411"/>
                  <a:gd name="connsiteX6" fmla="*/ 1847850 w 2514600"/>
                  <a:gd name="connsiteY6" fmla="*/ 4914911 h 5486411"/>
                  <a:gd name="connsiteX7" fmla="*/ 2076450 w 2514600"/>
                  <a:gd name="connsiteY7" fmla="*/ 1743086 h 5486411"/>
                  <a:gd name="connsiteX8" fmla="*/ 2171700 w 2514600"/>
                  <a:gd name="connsiteY8" fmla="*/ 2819411 h 5486411"/>
                  <a:gd name="connsiteX9" fmla="*/ 2343150 w 2514600"/>
                  <a:gd name="connsiteY9" fmla="*/ 11 h 5486411"/>
                  <a:gd name="connsiteX10" fmla="*/ 2514600 w 2514600"/>
                  <a:gd name="connsiteY10" fmla="*/ 2857511 h 5486411"/>
                  <a:gd name="connsiteX0" fmla="*/ 0 w 2343150"/>
                  <a:gd name="connsiteY0" fmla="*/ 5486411 h 5486411"/>
                  <a:gd name="connsiteX1" fmla="*/ 247650 w 2343150"/>
                  <a:gd name="connsiteY1" fmla="*/ 5238761 h 5486411"/>
                  <a:gd name="connsiteX2" fmla="*/ 600075 w 2343150"/>
                  <a:gd name="connsiteY2" fmla="*/ 5419736 h 5486411"/>
                  <a:gd name="connsiteX3" fmla="*/ 847725 w 2343150"/>
                  <a:gd name="connsiteY3" fmla="*/ 5334011 h 5486411"/>
                  <a:gd name="connsiteX4" fmla="*/ 1162050 w 2343150"/>
                  <a:gd name="connsiteY4" fmla="*/ 5448311 h 5486411"/>
                  <a:gd name="connsiteX5" fmla="*/ 1552575 w 2343150"/>
                  <a:gd name="connsiteY5" fmla="*/ 5257811 h 5486411"/>
                  <a:gd name="connsiteX6" fmla="*/ 1847850 w 2343150"/>
                  <a:gd name="connsiteY6" fmla="*/ 4914911 h 5486411"/>
                  <a:gd name="connsiteX7" fmla="*/ 2076450 w 2343150"/>
                  <a:gd name="connsiteY7" fmla="*/ 1743086 h 5486411"/>
                  <a:gd name="connsiteX8" fmla="*/ 2171700 w 2343150"/>
                  <a:gd name="connsiteY8" fmla="*/ 2819411 h 5486411"/>
                  <a:gd name="connsiteX9" fmla="*/ 2343150 w 2343150"/>
                  <a:gd name="connsiteY9" fmla="*/ 11 h 5486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43150" h="5486411">
                    <a:moveTo>
                      <a:pt x="0" y="5486411"/>
                    </a:moveTo>
                    <a:cubicBezTo>
                      <a:pt x="73819" y="5368142"/>
                      <a:pt x="147638" y="5249873"/>
                      <a:pt x="247650" y="5238761"/>
                    </a:cubicBezTo>
                    <a:cubicBezTo>
                      <a:pt x="347662" y="5227649"/>
                      <a:pt x="500063" y="5403861"/>
                      <a:pt x="600075" y="5419736"/>
                    </a:cubicBezTo>
                    <a:cubicBezTo>
                      <a:pt x="700087" y="5435611"/>
                      <a:pt x="754063" y="5329249"/>
                      <a:pt x="847725" y="5334011"/>
                    </a:cubicBezTo>
                    <a:cubicBezTo>
                      <a:pt x="941387" y="5338773"/>
                      <a:pt x="1044575" y="5461011"/>
                      <a:pt x="1162050" y="5448311"/>
                    </a:cubicBezTo>
                    <a:cubicBezTo>
                      <a:pt x="1279525" y="5435611"/>
                      <a:pt x="1438275" y="5346711"/>
                      <a:pt x="1552575" y="5257811"/>
                    </a:cubicBezTo>
                    <a:cubicBezTo>
                      <a:pt x="1666875" y="5168911"/>
                      <a:pt x="1760538" y="5500698"/>
                      <a:pt x="1847850" y="4914911"/>
                    </a:cubicBezTo>
                    <a:cubicBezTo>
                      <a:pt x="1935162" y="4329124"/>
                      <a:pt x="2022475" y="2092336"/>
                      <a:pt x="2076450" y="1743086"/>
                    </a:cubicBezTo>
                    <a:cubicBezTo>
                      <a:pt x="2130425" y="1393836"/>
                      <a:pt x="2127250" y="3109923"/>
                      <a:pt x="2171700" y="2819411"/>
                    </a:cubicBezTo>
                    <a:cubicBezTo>
                      <a:pt x="2216150" y="2528899"/>
                      <a:pt x="2286000" y="-6339"/>
                      <a:pt x="2343150" y="11"/>
                    </a:cubicBezTo>
                  </a:path>
                </a:pathLst>
              </a:custGeom>
              <a:noFill/>
              <a:ln w="317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フリーフォーム 22"/>
              <p:cNvSpPr/>
              <p:nvPr/>
            </p:nvSpPr>
            <p:spPr>
              <a:xfrm>
                <a:off x="7393940" y="3172460"/>
                <a:ext cx="1805940" cy="1638300"/>
              </a:xfrm>
              <a:custGeom>
                <a:avLst/>
                <a:gdLst>
                  <a:gd name="connsiteX0" fmla="*/ 0 w 2591364"/>
                  <a:gd name="connsiteY0" fmla="*/ 5486411 h 5486411"/>
                  <a:gd name="connsiteX1" fmla="*/ 247650 w 2591364"/>
                  <a:gd name="connsiteY1" fmla="*/ 5238761 h 5486411"/>
                  <a:gd name="connsiteX2" fmla="*/ 600075 w 2591364"/>
                  <a:gd name="connsiteY2" fmla="*/ 5419736 h 5486411"/>
                  <a:gd name="connsiteX3" fmla="*/ 847725 w 2591364"/>
                  <a:gd name="connsiteY3" fmla="*/ 5334011 h 5486411"/>
                  <a:gd name="connsiteX4" fmla="*/ 1162050 w 2591364"/>
                  <a:gd name="connsiteY4" fmla="*/ 5448311 h 5486411"/>
                  <a:gd name="connsiteX5" fmla="*/ 1552575 w 2591364"/>
                  <a:gd name="connsiteY5" fmla="*/ 5257811 h 5486411"/>
                  <a:gd name="connsiteX6" fmla="*/ 1847850 w 2591364"/>
                  <a:gd name="connsiteY6" fmla="*/ 4914911 h 5486411"/>
                  <a:gd name="connsiteX7" fmla="*/ 2076450 w 2591364"/>
                  <a:gd name="connsiteY7" fmla="*/ 1743086 h 5486411"/>
                  <a:gd name="connsiteX8" fmla="*/ 2171700 w 2591364"/>
                  <a:gd name="connsiteY8" fmla="*/ 2819411 h 5486411"/>
                  <a:gd name="connsiteX9" fmla="*/ 2343150 w 2591364"/>
                  <a:gd name="connsiteY9" fmla="*/ 11 h 5486411"/>
                  <a:gd name="connsiteX10" fmla="*/ 2514600 w 2591364"/>
                  <a:gd name="connsiteY10" fmla="*/ 2857511 h 5486411"/>
                  <a:gd name="connsiteX11" fmla="*/ 2514600 w 2591364"/>
                  <a:gd name="connsiteY11" fmla="*/ 2857511 h 5486411"/>
                  <a:gd name="connsiteX12" fmla="*/ 2590800 w 2591364"/>
                  <a:gd name="connsiteY12" fmla="*/ 2876561 h 5486411"/>
                  <a:gd name="connsiteX13" fmla="*/ 2543175 w 2591364"/>
                  <a:gd name="connsiteY13" fmla="*/ 2838461 h 5486411"/>
                  <a:gd name="connsiteX0" fmla="*/ 0 w 2596093"/>
                  <a:gd name="connsiteY0" fmla="*/ 5486411 h 5486411"/>
                  <a:gd name="connsiteX1" fmla="*/ 247650 w 2596093"/>
                  <a:gd name="connsiteY1" fmla="*/ 5238761 h 5486411"/>
                  <a:gd name="connsiteX2" fmla="*/ 600075 w 2596093"/>
                  <a:gd name="connsiteY2" fmla="*/ 5419736 h 5486411"/>
                  <a:gd name="connsiteX3" fmla="*/ 847725 w 2596093"/>
                  <a:gd name="connsiteY3" fmla="*/ 5334011 h 5486411"/>
                  <a:gd name="connsiteX4" fmla="*/ 1162050 w 2596093"/>
                  <a:gd name="connsiteY4" fmla="*/ 5448311 h 5486411"/>
                  <a:gd name="connsiteX5" fmla="*/ 1552575 w 2596093"/>
                  <a:gd name="connsiteY5" fmla="*/ 5257811 h 5486411"/>
                  <a:gd name="connsiteX6" fmla="*/ 1847850 w 2596093"/>
                  <a:gd name="connsiteY6" fmla="*/ 4914911 h 5486411"/>
                  <a:gd name="connsiteX7" fmla="*/ 2076450 w 2596093"/>
                  <a:gd name="connsiteY7" fmla="*/ 1743086 h 5486411"/>
                  <a:gd name="connsiteX8" fmla="*/ 2171700 w 2596093"/>
                  <a:gd name="connsiteY8" fmla="*/ 2819411 h 5486411"/>
                  <a:gd name="connsiteX9" fmla="*/ 2343150 w 2596093"/>
                  <a:gd name="connsiteY9" fmla="*/ 11 h 5486411"/>
                  <a:gd name="connsiteX10" fmla="*/ 2514600 w 2596093"/>
                  <a:gd name="connsiteY10" fmla="*/ 2857511 h 5486411"/>
                  <a:gd name="connsiteX11" fmla="*/ 2514600 w 2596093"/>
                  <a:gd name="connsiteY11" fmla="*/ 2857511 h 5486411"/>
                  <a:gd name="connsiteX12" fmla="*/ 2590800 w 2596093"/>
                  <a:gd name="connsiteY12" fmla="*/ 2876561 h 5486411"/>
                  <a:gd name="connsiteX13" fmla="*/ 2584450 w 2596093"/>
                  <a:gd name="connsiteY13" fmla="*/ 2882911 h 5486411"/>
                  <a:gd name="connsiteX14" fmla="*/ 2543175 w 2596093"/>
                  <a:gd name="connsiteY14" fmla="*/ 2838461 h 5486411"/>
                  <a:gd name="connsiteX0" fmla="*/ 0 w 2591171"/>
                  <a:gd name="connsiteY0" fmla="*/ 5486411 h 5486411"/>
                  <a:gd name="connsiteX1" fmla="*/ 247650 w 2591171"/>
                  <a:gd name="connsiteY1" fmla="*/ 5238761 h 5486411"/>
                  <a:gd name="connsiteX2" fmla="*/ 600075 w 2591171"/>
                  <a:gd name="connsiteY2" fmla="*/ 5419736 h 5486411"/>
                  <a:gd name="connsiteX3" fmla="*/ 847725 w 2591171"/>
                  <a:gd name="connsiteY3" fmla="*/ 5334011 h 5486411"/>
                  <a:gd name="connsiteX4" fmla="*/ 1162050 w 2591171"/>
                  <a:gd name="connsiteY4" fmla="*/ 5448311 h 5486411"/>
                  <a:gd name="connsiteX5" fmla="*/ 1552575 w 2591171"/>
                  <a:gd name="connsiteY5" fmla="*/ 5257811 h 5486411"/>
                  <a:gd name="connsiteX6" fmla="*/ 1847850 w 2591171"/>
                  <a:gd name="connsiteY6" fmla="*/ 4914911 h 5486411"/>
                  <a:gd name="connsiteX7" fmla="*/ 2076450 w 2591171"/>
                  <a:gd name="connsiteY7" fmla="*/ 1743086 h 5486411"/>
                  <a:gd name="connsiteX8" fmla="*/ 2171700 w 2591171"/>
                  <a:gd name="connsiteY8" fmla="*/ 2819411 h 5486411"/>
                  <a:gd name="connsiteX9" fmla="*/ 2343150 w 2591171"/>
                  <a:gd name="connsiteY9" fmla="*/ 11 h 5486411"/>
                  <a:gd name="connsiteX10" fmla="*/ 2514600 w 2591171"/>
                  <a:gd name="connsiteY10" fmla="*/ 2857511 h 5486411"/>
                  <a:gd name="connsiteX11" fmla="*/ 2514600 w 2591171"/>
                  <a:gd name="connsiteY11" fmla="*/ 2857511 h 5486411"/>
                  <a:gd name="connsiteX12" fmla="*/ 2590800 w 2591171"/>
                  <a:gd name="connsiteY12" fmla="*/ 2876561 h 5486411"/>
                  <a:gd name="connsiteX13" fmla="*/ 2543175 w 2591171"/>
                  <a:gd name="connsiteY13" fmla="*/ 2838461 h 5486411"/>
                  <a:gd name="connsiteX0" fmla="*/ 0 w 2543175"/>
                  <a:gd name="connsiteY0" fmla="*/ 5486411 h 5486411"/>
                  <a:gd name="connsiteX1" fmla="*/ 247650 w 2543175"/>
                  <a:gd name="connsiteY1" fmla="*/ 5238761 h 5486411"/>
                  <a:gd name="connsiteX2" fmla="*/ 600075 w 2543175"/>
                  <a:gd name="connsiteY2" fmla="*/ 5419736 h 5486411"/>
                  <a:gd name="connsiteX3" fmla="*/ 847725 w 2543175"/>
                  <a:gd name="connsiteY3" fmla="*/ 5334011 h 5486411"/>
                  <a:gd name="connsiteX4" fmla="*/ 1162050 w 2543175"/>
                  <a:gd name="connsiteY4" fmla="*/ 5448311 h 5486411"/>
                  <a:gd name="connsiteX5" fmla="*/ 1552575 w 2543175"/>
                  <a:gd name="connsiteY5" fmla="*/ 5257811 h 5486411"/>
                  <a:gd name="connsiteX6" fmla="*/ 1847850 w 2543175"/>
                  <a:gd name="connsiteY6" fmla="*/ 4914911 h 5486411"/>
                  <a:gd name="connsiteX7" fmla="*/ 2076450 w 2543175"/>
                  <a:gd name="connsiteY7" fmla="*/ 1743086 h 5486411"/>
                  <a:gd name="connsiteX8" fmla="*/ 2171700 w 2543175"/>
                  <a:gd name="connsiteY8" fmla="*/ 2819411 h 5486411"/>
                  <a:gd name="connsiteX9" fmla="*/ 2343150 w 2543175"/>
                  <a:gd name="connsiteY9" fmla="*/ 11 h 5486411"/>
                  <a:gd name="connsiteX10" fmla="*/ 2514600 w 2543175"/>
                  <a:gd name="connsiteY10" fmla="*/ 2857511 h 5486411"/>
                  <a:gd name="connsiteX11" fmla="*/ 2514600 w 2543175"/>
                  <a:gd name="connsiteY11" fmla="*/ 2857511 h 5486411"/>
                  <a:gd name="connsiteX12" fmla="*/ 2543175 w 2543175"/>
                  <a:gd name="connsiteY12" fmla="*/ 2838461 h 5486411"/>
                  <a:gd name="connsiteX0" fmla="*/ 0 w 2514600"/>
                  <a:gd name="connsiteY0" fmla="*/ 5486411 h 5486411"/>
                  <a:gd name="connsiteX1" fmla="*/ 247650 w 2514600"/>
                  <a:gd name="connsiteY1" fmla="*/ 5238761 h 5486411"/>
                  <a:gd name="connsiteX2" fmla="*/ 600075 w 2514600"/>
                  <a:gd name="connsiteY2" fmla="*/ 5419736 h 5486411"/>
                  <a:gd name="connsiteX3" fmla="*/ 847725 w 2514600"/>
                  <a:gd name="connsiteY3" fmla="*/ 5334011 h 5486411"/>
                  <a:gd name="connsiteX4" fmla="*/ 1162050 w 2514600"/>
                  <a:gd name="connsiteY4" fmla="*/ 5448311 h 5486411"/>
                  <a:gd name="connsiteX5" fmla="*/ 1552575 w 2514600"/>
                  <a:gd name="connsiteY5" fmla="*/ 5257811 h 5486411"/>
                  <a:gd name="connsiteX6" fmla="*/ 1847850 w 2514600"/>
                  <a:gd name="connsiteY6" fmla="*/ 4914911 h 5486411"/>
                  <a:gd name="connsiteX7" fmla="*/ 2076450 w 2514600"/>
                  <a:gd name="connsiteY7" fmla="*/ 1743086 h 5486411"/>
                  <a:gd name="connsiteX8" fmla="*/ 2171700 w 2514600"/>
                  <a:gd name="connsiteY8" fmla="*/ 2819411 h 5486411"/>
                  <a:gd name="connsiteX9" fmla="*/ 2343150 w 2514600"/>
                  <a:gd name="connsiteY9" fmla="*/ 11 h 5486411"/>
                  <a:gd name="connsiteX10" fmla="*/ 2514600 w 2514600"/>
                  <a:gd name="connsiteY10" fmla="*/ 2857511 h 5486411"/>
                  <a:gd name="connsiteX11" fmla="*/ 2514600 w 2514600"/>
                  <a:gd name="connsiteY11" fmla="*/ 2857511 h 5486411"/>
                  <a:gd name="connsiteX0" fmla="*/ 0 w 2514600"/>
                  <a:gd name="connsiteY0" fmla="*/ 5486411 h 5486411"/>
                  <a:gd name="connsiteX1" fmla="*/ 247650 w 2514600"/>
                  <a:gd name="connsiteY1" fmla="*/ 5238761 h 5486411"/>
                  <a:gd name="connsiteX2" fmla="*/ 600075 w 2514600"/>
                  <a:gd name="connsiteY2" fmla="*/ 5419736 h 5486411"/>
                  <a:gd name="connsiteX3" fmla="*/ 847725 w 2514600"/>
                  <a:gd name="connsiteY3" fmla="*/ 5334011 h 5486411"/>
                  <a:gd name="connsiteX4" fmla="*/ 1162050 w 2514600"/>
                  <a:gd name="connsiteY4" fmla="*/ 5448311 h 5486411"/>
                  <a:gd name="connsiteX5" fmla="*/ 1552575 w 2514600"/>
                  <a:gd name="connsiteY5" fmla="*/ 5257811 h 5486411"/>
                  <a:gd name="connsiteX6" fmla="*/ 1847850 w 2514600"/>
                  <a:gd name="connsiteY6" fmla="*/ 4914911 h 5486411"/>
                  <a:gd name="connsiteX7" fmla="*/ 2076450 w 2514600"/>
                  <a:gd name="connsiteY7" fmla="*/ 1743086 h 5486411"/>
                  <a:gd name="connsiteX8" fmla="*/ 2171700 w 2514600"/>
                  <a:gd name="connsiteY8" fmla="*/ 2819411 h 5486411"/>
                  <a:gd name="connsiteX9" fmla="*/ 2343150 w 2514600"/>
                  <a:gd name="connsiteY9" fmla="*/ 11 h 5486411"/>
                  <a:gd name="connsiteX10" fmla="*/ 2514600 w 2514600"/>
                  <a:gd name="connsiteY10" fmla="*/ 2857511 h 5486411"/>
                  <a:gd name="connsiteX0" fmla="*/ 0 w 2343150"/>
                  <a:gd name="connsiteY0" fmla="*/ 5486411 h 5486411"/>
                  <a:gd name="connsiteX1" fmla="*/ 247650 w 2343150"/>
                  <a:gd name="connsiteY1" fmla="*/ 5238761 h 5486411"/>
                  <a:gd name="connsiteX2" fmla="*/ 600075 w 2343150"/>
                  <a:gd name="connsiteY2" fmla="*/ 5419736 h 5486411"/>
                  <a:gd name="connsiteX3" fmla="*/ 847725 w 2343150"/>
                  <a:gd name="connsiteY3" fmla="*/ 5334011 h 5486411"/>
                  <a:gd name="connsiteX4" fmla="*/ 1162050 w 2343150"/>
                  <a:gd name="connsiteY4" fmla="*/ 5448311 h 5486411"/>
                  <a:gd name="connsiteX5" fmla="*/ 1552575 w 2343150"/>
                  <a:gd name="connsiteY5" fmla="*/ 5257811 h 5486411"/>
                  <a:gd name="connsiteX6" fmla="*/ 1847850 w 2343150"/>
                  <a:gd name="connsiteY6" fmla="*/ 4914911 h 5486411"/>
                  <a:gd name="connsiteX7" fmla="*/ 2076450 w 2343150"/>
                  <a:gd name="connsiteY7" fmla="*/ 1743086 h 5486411"/>
                  <a:gd name="connsiteX8" fmla="*/ 2171700 w 2343150"/>
                  <a:gd name="connsiteY8" fmla="*/ 2819411 h 5486411"/>
                  <a:gd name="connsiteX9" fmla="*/ 2343150 w 2343150"/>
                  <a:gd name="connsiteY9" fmla="*/ 11 h 5486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43150" h="5486411">
                    <a:moveTo>
                      <a:pt x="0" y="5486411"/>
                    </a:moveTo>
                    <a:cubicBezTo>
                      <a:pt x="73819" y="5368142"/>
                      <a:pt x="147638" y="5249873"/>
                      <a:pt x="247650" y="5238761"/>
                    </a:cubicBezTo>
                    <a:cubicBezTo>
                      <a:pt x="347662" y="5227649"/>
                      <a:pt x="500063" y="5403861"/>
                      <a:pt x="600075" y="5419736"/>
                    </a:cubicBezTo>
                    <a:cubicBezTo>
                      <a:pt x="700087" y="5435611"/>
                      <a:pt x="754063" y="5329249"/>
                      <a:pt x="847725" y="5334011"/>
                    </a:cubicBezTo>
                    <a:cubicBezTo>
                      <a:pt x="941387" y="5338773"/>
                      <a:pt x="1044575" y="5461011"/>
                      <a:pt x="1162050" y="5448311"/>
                    </a:cubicBezTo>
                    <a:cubicBezTo>
                      <a:pt x="1279525" y="5435611"/>
                      <a:pt x="1438275" y="5346711"/>
                      <a:pt x="1552575" y="5257811"/>
                    </a:cubicBezTo>
                    <a:cubicBezTo>
                      <a:pt x="1666875" y="5168911"/>
                      <a:pt x="1760538" y="5500698"/>
                      <a:pt x="1847850" y="4914911"/>
                    </a:cubicBezTo>
                    <a:cubicBezTo>
                      <a:pt x="1935162" y="4329124"/>
                      <a:pt x="2022475" y="2092336"/>
                      <a:pt x="2076450" y="1743086"/>
                    </a:cubicBezTo>
                    <a:cubicBezTo>
                      <a:pt x="2130425" y="1393836"/>
                      <a:pt x="2127250" y="3109923"/>
                      <a:pt x="2171700" y="2819411"/>
                    </a:cubicBezTo>
                    <a:cubicBezTo>
                      <a:pt x="2216150" y="2528899"/>
                      <a:pt x="2286000" y="-6339"/>
                      <a:pt x="2343150" y="11"/>
                    </a:cubicBezTo>
                  </a:path>
                </a:pathLst>
              </a:custGeom>
              <a:noFill/>
              <a:ln w="317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正方形/長方形 25"/>
                <p:cNvSpPr/>
                <p:nvPr/>
              </p:nvSpPr>
              <p:spPr>
                <a:xfrm>
                  <a:off x="3226230" y="3460234"/>
                  <a:ext cx="102823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ja-JP" altLang="en-US" sz="32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26" name="正方形/長方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6230" y="3460234"/>
                  <a:ext cx="1028230" cy="58477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正方形/長方形 26"/>
                <p:cNvSpPr/>
                <p:nvPr/>
              </p:nvSpPr>
              <p:spPr>
                <a:xfrm>
                  <a:off x="9225295" y="3180834"/>
                  <a:ext cx="1190775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27" name="正方形/長方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5295" y="3180834"/>
                  <a:ext cx="1190775" cy="58477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469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150" y="131698"/>
            <a:ext cx="11111260" cy="733270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フーリエ変換には，少し異なる複数の定義</a:t>
            </a:r>
            <a:r>
              <a:rPr lang="ja-JP" altLang="en-US" sz="2800" dirty="0"/>
              <a:t>が存在する</a:t>
            </a:r>
            <a:endParaRPr kumimoji="1" lang="ja-JP" altLang="en-US" sz="2800" dirty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819150" y="906259"/>
            <a:ext cx="10859418" cy="1486482"/>
            <a:chOff x="323205" y="1611309"/>
            <a:chExt cx="10859418" cy="1486482"/>
          </a:xfrm>
        </p:grpSpPr>
        <p:sp>
          <p:nvSpPr>
            <p:cNvPr id="5" name="角丸四角形 4"/>
            <p:cNvSpPr/>
            <p:nvPr/>
          </p:nvSpPr>
          <p:spPr>
            <a:xfrm>
              <a:off x="323205" y="1611309"/>
              <a:ext cx="10859418" cy="148648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5878835" y="1942988"/>
                  <a:ext cx="5108258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sz="32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nary>
                          <m:nary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835" y="1942988"/>
                  <a:ext cx="5108258" cy="115480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323205" y="1942988"/>
                  <a:ext cx="4573240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205" y="1942988"/>
                  <a:ext cx="4573240" cy="115480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テキスト ボックス 8"/>
            <p:cNvSpPr txBox="1"/>
            <p:nvPr/>
          </p:nvSpPr>
          <p:spPr>
            <a:xfrm>
              <a:off x="867742" y="1623236"/>
              <a:ext cx="2736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871294" y="1623236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逆フーリエ変換 </a:t>
              </a:r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819150" y="3086426"/>
            <a:ext cx="10933384" cy="1486482"/>
            <a:chOff x="323205" y="1611309"/>
            <a:chExt cx="10933384" cy="1486482"/>
          </a:xfrm>
        </p:grpSpPr>
        <p:sp>
          <p:nvSpPr>
            <p:cNvPr id="30" name="角丸四角形 29"/>
            <p:cNvSpPr/>
            <p:nvPr/>
          </p:nvSpPr>
          <p:spPr>
            <a:xfrm>
              <a:off x="323205" y="1611309"/>
              <a:ext cx="10859418" cy="148648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正方形/長方形 30"/>
                <p:cNvSpPr/>
                <p:nvPr/>
              </p:nvSpPr>
              <p:spPr>
                <a:xfrm>
                  <a:off x="5878835" y="1942988"/>
                  <a:ext cx="5377754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sz="32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1" name="正方形/長方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835" y="1942988"/>
                  <a:ext cx="5377754" cy="115480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正方形/長方形 31"/>
                <p:cNvSpPr/>
                <p:nvPr/>
              </p:nvSpPr>
              <p:spPr>
                <a:xfrm>
                  <a:off x="323205" y="1942988"/>
                  <a:ext cx="5391284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2" name="正方形/長方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205" y="1942988"/>
                  <a:ext cx="5391284" cy="115480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テキスト ボックス 32"/>
            <p:cNvSpPr txBox="1"/>
            <p:nvPr/>
          </p:nvSpPr>
          <p:spPr>
            <a:xfrm>
              <a:off x="867742" y="1623236"/>
              <a:ext cx="2736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5871294" y="1623236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逆フーリエ変換 </a:t>
              </a:r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5" name="グループ化 34"/>
          <p:cNvGrpSpPr/>
          <p:nvPr/>
        </p:nvGrpSpPr>
        <p:grpSpPr>
          <a:xfrm>
            <a:off x="819150" y="5266593"/>
            <a:ext cx="10859418" cy="1486482"/>
            <a:chOff x="323205" y="1611309"/>
            <a:chExt cx="10859418" cy="1486482"/>
          </a:xfrm>
        </p:grpSpPr>
        <p:sp>
          <p:nvSpPr>
            <p:cNvPr id="36" name="角丸四角形 35"/>
            <p:cNvSpPr/>
            <p:nvPr/>
          </p:nvSpPr>
          <p:spPr>
            <a:xfrm>
              <a:off x="323205" y="1611309"/>
              <a:ext cx="10859418" cy="148648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正方形/長方形 36"/>
                <p:cNvSpPr/>
                <p:nvPr/>
              </p:nvSpPr>
              <p:spPr>
                <a:xfrm>
                  <a:off x="5878835" y="1942988"/>
                  <a:ext cx="4930004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sz="32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𝜋𝜔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7" name="正方形/長方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835" y="1942988"/>
                  <a:ext cx="4930004" cy="115480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正方形/長方形 37"/>
                <p:cNvSpPr/>
                <p:nvPr/>
              </p:nvSpPr>
              <p:spPr>
                <a:xfrm>
                  <a:off x="368208" y="1942988"/>
                  <a:ext cx="4943533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𝜋𝜔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8" name="正方形/長方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208" y="1942988"/>
                  <a:ext cx="4943533" cy="115480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テキスト ボックス 38"/>
            <p:cNvSpPr txBox="1"/>
            <p:nvPr/>
          </p:nvSpPr>
          <p:spPr>
            <a:xfrm>
              <a:off x="867742" y="1623236"/>
              <a:ext cx="2736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5871294" y="1623236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逆フーリエ変換 </a:t>
              </a:r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71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F1B55C-496D-40F1-8ECF-395F58912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9" y="1583870"/>
            <a:ext cx="3283690" cy="245412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04AD88B-C2C6-48B8-A6C5-10456E0ED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632" y="1583870"/>
            <a:ext cx="3352323" cy="245412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フーリエ変換とは 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3573097" y="2117693"/>
            <a:ext cx="916428" cy="1005816"/>
            <a:chOff x="3154675" y="2394263"/>
            <a:chExt cx="1149570" cy="1261699"/>
          </a:xfrm>
        </p:grpSpPr>
        <p:sp>
          <p:nvSpPr>
            <p:cNvPr id="7" name="右矢印 6"/>
            <p:cNvSpPr/>
            <p:nvPr/>
          </p:nvSpPr>
          <p:spPr>
            <a:xfrm>
              <a:off x="3195977" y="3017570"/>
              <a:ext cx="1108268" cy="638392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3154675" y="2394263"/>
              <a:ext cx="1132489" cy="656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フーリエ</a:t>
              </a:r>
              <a:endPara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変換</a:t>
              </a:r>
            </a:p>
          </p:txBody>
        </p:sp>
      </p:grp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176" y="4338304"/>
            <a:ext cx="6109835" cy="2150328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フーリエ変換後の画像の画素は元信号に含まれる正弦波の量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正しくは大きさと位相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を示す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中央付近が低周波，外側が高周波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中央画素は，定数項（直流成分）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12" name="Picture 59" descr="C:\MyProgram\ToyCodes\FourieTransform\MapDef\sin_u0_v0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8" y="4588856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" name="正方形/長方形 212"/>
          <p:cNvSpPr/>
          <p:nvPr/>
        </p:nvSpPr>
        <p:spPr>
          <a:xfrm>
            <a:off x="6164016" y="27456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4" name="正方形/長方形 213"/>
          <p:cNvSpPr/>
          <p:nvPr/>
        </p:nvSpPr>
        <p:spPr>
          <a:xfrm>
            <a:off x="6330703" y="27456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5" name="正方形/長方形 214"/>
          <p:cNvSpPr/>
          <p:nvPr/>
        </p:nvSpPr>
        <p:spPr>
          <a:xfrm>
            <a:off x="6497391" y="27456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17" name="Picture 60" descr="C:\MyProgram\ToyCodes\FourieTransform\MapDef\sin_u1_v0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3" y="4588856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62" descr="C:\MyProgram\ToyCodes\FourieTransform\MapDef\sin_u2_v0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9" y="4588856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66" descr="C:\MyProgram\ToyCodes\FourieTransform\MapDef\sin_u0_v1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8" y="3309326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72" descr="C:\MyProgram\ToyCodes\FourieTransform\MapDef\sin_u0_v2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8" y="2031182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正方形/長方形 221"/>
          <p:cNvSpPr/>
          <p:nvPr/>
        </p:nvSpPr>
        <p:spPr>
          <a:xfrm>
            <a:off x="6164016" y="25932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23" name="正方形/長方形 222"/>
          <p:cNvSpPr/>
          <p:nvPr/>
        </p:nvSpPr>
        <p:spPr>
          <a:xfrm>
            <a:off x="6164016" y="2437689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24" name="Picture 67" descr="C:\MyProgram\ToyCodes\FourieTransform\MapDef\sin_u1_v1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4" y="3310019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68" descr="C:\MyProgram\ToyCodes\FourieTransform\MapDef\sin_u2_v1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9" y="3310019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73" descr="C:\MyProgram\ToyCodes\FourieTransform\MapDef\sin_u1_v2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4" y="2031182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74" descr="C:\MyProgram\ToyCodes\FourieTransform\MapDef\sin_u2_v2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9" y="2031182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" name="正方形/長方形 227"/>
          <p:cNvSpPr/>
          <p:nvPr/>
        </p:nvSpPr>
        <p:spPr>
          <a:xfrm>
            <a:off x="6330703" y="25932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29" name="正方形/長方形 228"/>
          <p:cNvSpPr/>
          <p:nvPr/>
        </p:nvSpPr>
        <p:spPr>
          <a:xfrm>
            <a:off x="6497391" y="25932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0" name="正方形/長方形 229"/>
          <p:cNvSpPr/>
          <p:nvPr/>
        </p:nvSpPr>
        <p:spPr>
          <a:xfrm>
            <a:off x="6330703" y="2437689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1" name="正方形/長方形 230"/>
          <p:cNvSpPr/>
          <p:nvPr/>
        </p:nvSpPr>
        <p:spPr>
          <a:xfrm>
            <a:off x="6497391" y="2437689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32" name="Picture 80" descr="C:\MyProgram\ToyCodes\FourieTransform\MapDef\sin_u2_v16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133" y="517681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79" descr="C:\MyProgram\ToyCodes\FourieTransform\MapDef\sin_u1_v16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5" y="517681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4" name="正方形/長方形 233"/>
          <p:cNvSpPr/>
          <p:nvPr/>
        </p:nvSpPr>
        <p:spPr>
          <a:xfrm>
            <a:off x="6335466" y="1632033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5" name="正方形/長方形 234"/>
          <p:cNvSpPr/>
          <p:nvPr/>
        </p:nvSpPr>
        <p:spPr>
          <a:xfrm>
            <a:off x="6509297" y="1632033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6" name="正方形/長方形 235"/>
          <p:cNvSpPr/>
          <p:nvPr/>
        </p:nvSpPr>
        <p:spPr>
          <a:xfrm>
            <a:off x="8914168" y="5529014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この図はイメージです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本来は現画像と同サイズで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もっと細かいです</a:t>
            </a:r>
          </a:p>
        </p:txBody>
      </p:sp>
      <p:sp>
        <p:nvSpPr>
          <p:cNvPr id="237" name="正方形/長方形 236"/>
          <p:cNvSpPr/>
          <p:nvPr/>
        </p:nvSpPr>
        <p:spPr>
          <a:xfrm>
            <a:off x="267609" y="5929124"/>
            <a:ext cx="78213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rgbClr val="C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800" b="1" dirty="0">
                <a:solidFill>
                  <a:srgbClr val="C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任意の画像はしましま画像の和で表現できる</a:t>
            </a:r>
            <a:endParaRPr lang="en-US" altLang="ja-JP" sz="2800" b="1" dirty="0">
              <a:solidFill>
                <a:srgbClr val="C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441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76963" y="283483"/>
            <a:ext cx="7012005" cy="733270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フーリエ変換とは （画像）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03542" y="123249"/>
            <a:ext cx="3348904" cy="534777"/>
          </a:xfrm>
          <a:solidFill>
            <a:schemeClr val="accent4"/>
          </a:solidFill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FourierPaint.py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04AD88B-C2C6-48B8-A6C5-10456E0ED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271" y="2099150"/>
            <a:ext cx="4521902" cy="3310338"/>
          </a:xfrm>
          <a:prstGeom prst="rect">
            <a:avLst/>
          </a:prstGeom>
        </p:spPr>
      </p:pic>
      <p:grpSp>
        <p:nvGrpSpPr>
          <p:cNvPr id="5" name="グループ化 4"/>
          <p:cNvGrpSpPr/>
          <p:nvPr/>
        </p:nvGrpSpPr>
        <p:grpSpPr>
          <a:xfrm>
            <a:off x="5650483" y="2510992"/>
            <a:ext cx="1082349" cy="2249956"/>
            <a:chOff x="3059149" y="1801995"/>
            <a:chExt cx="1357702" cy="2822353"/>
          </a:xfrm>
        </p:grpSpPr>
        <p:sp>
          <p:nvSpPr>
            <p:cNvPr id="6" name="右矢印 5"/>
            <p:cNvSpPr/>
            <p:nvPr/>
          </p:nvSpPr>
          <p:spPr>
            <a:xfrm>
              <a:off x="3195977" y="2412200"/>
              <a:ext cx="1108268" cy="638392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3171756" y="1801995"/>
              <a:ext cx="1132489" cy="656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フーリエ</a:t>
              </a:r>
              <a:endPara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変換</a:t>
              </a:r>
            </a:p>
          </p:txBody>
        </p:sp>
        <p:sp>
          <p:nvSpPr>
            <p:cNvPr id="9" name="右矢印 8"/>
            <p:cNvSpPr/>
            <p:nvPr/>
          </p:nvSpPr>
          <p:spPr>
            <a:xfrm rot="10800000">
              <a:off x="3195977" y="3190110"/>
              <a:ext cx="1108268" cy="638392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059149" y="3968019"/>
              <a:ext cx="1357702" cy="656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逆フーリエ</a:t>
              </a:r>
              <a:endPara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変換</a:t>
              </a:r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0CF1B55C-496D-40F1-8ECF-395F58912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09" y="2099150"/>
            <a:ext cx="4429324" cy="33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6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07063" y="283483"/>
            <a:ext cx="7012005" cy="733270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余談 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ノイズ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457199" y="1262079"/>
            <a:ext cx="9753601" cy="1434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ノイズ（雑音）には，それが含む周波数の分布に応じて特定の名前が付いたものがある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2" y="2490014"/>
            <a:ext cx="3704493" cy="277836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498806"/>
            <a:ext cx="3692769" cy="27695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15" y="2507597"/>
            <a:ext cx="3681047" cy="2760785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55017" y="5241978"/>
            <a:ext cx="33522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ホワイトノイズ 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スペクトルが一様に分布    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633012" y="5241978"/>
            <a:ext cx="3558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ブラウンノイズ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スペクトル分布が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1/f</a:t>
            </a:r>
            <a:r>
              <a:rPr lang="en-US" altLang="ja-JP" sz="2000" baseline="30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に比例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532426" y="5241978"/>
            <a:ext cx="3558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ピンクノイズ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スペクトル分布が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1/f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に比例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347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10002</TotalTime>
  <Words>3158</Words>
  <Application>Microsoft Office PowerPoint</Application>
  <PresentationFormat>ワイド画面</PresentationFormat>
  <Paragraphs>928</Paragraphs>
  <Slides>64</Slides>
  <Notes>31</Notes>
  <HiddenSlides>12</HiddenSlides>
  <MMClips>4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64</vt:i4>
      </vt:variant>
    </vt:vector>
  </HeadingPairs>
  <TitlesOfParts>
    <vt:vector size="73" baseType="lpstr">
      <vt:lpstr>ＭＳ Ｐゴシック</vt:lpstr>
      <vt:lpstr>メイリオ</vt:lpstr>
      <vt:lpstr>游ゴシック</vt:lpstr>
      <vt:lpstr>Arial</vt:lpstr>
      <vt:lpstr>Calibri</vt:lpstr>
      <vt:lpstr>Cambria Math</vt:lpstr>
      <vt:lpstr>Times New Roman</vt:lpstr>
      <vt:lpstr>Wingdings</vt:lpstr>
      <vt:lpstr>Office テーマ</vt:lpstr>
      <vt:lpstr>ディジタルメディア処理</vt:lpstr>
      <vt:lpstr>Contents</vt:lpstr>
      <vt:lpstr>フーリエ変換とは（音）</vt:lpstr>
      <vt:lpstr>フーリエ変換とは（音）</vt:lpstr>
      <vt:lpstr>音の実時間フーリエ変換</vt:lpstr>
      <vt:lpstr>フーリエ変換とは （画像）</vt:lpstr>
      <vt:lpstr>フーリエ変換とは （画像）</vt:lpstr>
      <vt:lpstr>フーリエ変換とは （画像）</vt:lpstr>
      <vt:lpstr>余談 (ノイズ)</vt:lpstr>
      <vt:lpstr>周波数フィルタリング（音）</vt:lpstr>
      <vt:lpstr>周波数フィルタリング（音）</vt:lpstr>
      <vt:lpstr>周波数フィルタリング（画像）</vt:lpstr>
      <vt:lpstr>周波数フィルタリング（画像）</vt:lpstr>
      <vt:lpstr>まとめ：音・画像のフーリエ変換の概要</vt:lpstr>
      <vt:lpstr>フーリエ級数（の簡単な解説）</vt:lpstr>
      <vt:lpstr>PowerPoint プレゼンテーション</vt:lpstr>
      <vt:lpstr>PowerPoint プレゼンテーション</vt:lpstr>
      <vt:lpstr>三角関数</vt:lpstr>
      <vt:lpstr>三角関数</vt:lpstr>
      <vt:lpstr>三角関数</vt:lpstr>
      <vt:lpstr>三角関数</vt:lpstr>
      <vt:lpstr>PowerPoint プレゼンテーション</vt:lpstr>
      <vt:lpstr>PowerPoint プレゼンテーション</vt:lpstr>
      <vt:lpstr>PowerPoint プレゼンテーション</vt:lpstr>
      <vt:lpstr>フーリエ級数のとても簡単な説明</vt:lpstr>
      <vt:lpstr>フーリエ級数のとても簡単な説明</vt:lpstr>
      <vt:lpstr>フーリエ級数</vt:lpstr>
      <vt:lpstr>フーリエ級数</vt:lpstr>
      <vt:lpstr>フーリエ級数</vt:lpstr>
      <vt:lpstr>Contents</vt:lpstr>
      <vt:lpstr>オイラーの式</vt:lpstr>
      <vt:lpstr>PowerPoint プレゼンテーション</vt:lpstr>
      <vt:lpstr>フーリエ級数の複素数表現</vt:lpstr>
      <vt:lpstr>PowerPoint プレゼンテーション</vt:lpstr>
      <vt:lpstr>PowerPoint プレゼンテーション</vt:lpstr>
      <vt:lpstr>フーリエ級数(複素数表記)</vt:lpstr>
      <vt:lpstr>フーリエ級数(複素数表記)</vt:lpstr>
      <vt:lpstr>まとめ: フーリエ級数</vt:lpstr>
      <vt:lpstr>Contents</vt:lpstr>
      <vt:lpstr>フーリエ変換とは（音）</vt:lpstr>
      <vt:lpstr>離散フーリエ変換（1D）</vt:lpstr>
      <vt:lpstr>PowerPoint プレゼンテーション</vt:lpstr>
      <vt:lpstr>PowerPoint プレゼンテーション</vt:lpstr>
      <vt:lpstr>離散フーリエ変換（1D）</vt:lpstr>
      <vt:lpstr>離散フーリエ変換の計算例</vt:lpstr>
      <vt:lpstr>離散フーリエ変換（2D）</vt:lpstr>
      <vt:lpstr>PowerPoint プレゼンテーション</vt:lpstr>
      <vt:lpstr>Shiftの話</vt:lpstr>
      <vt:lpstr>周波数フィルタリング（音）</vt:lpstr>
      <vt:lpstr>周波数フィルタリング（画像）</vt:lpstr>
      <vt:lpstr>周波数フィルタリング（画像）</vt:lpstr>
      <vt:lpstr>Contents</vt:lpstr>
      <vt:lpstr>まとめ：離散フーリエ変換と周波数フィルタ</vt:lpstr>
      <vt:lpstr>PowerPoint プレゼンテーション</vt:lpstr>
      <vt:lpstr>フーリエ級数</vt:lpstr>
      <vt:lpstr>フーリエ変換とは</vt:lpstr>
      <vt:lpstr>フーリエ変換には，少し異なる複数の定義が存在する</vt:lpstr>
      <vt:lpstr>畳み込み積分とフーリエ変換</vt:lpstr>
      <vt:lpstr>関数の直行性（補足資料）</vt:lpstr>
      <vt:lpstr>直行関数展開（補足資料）</vt:lpstr>
      <vt:lpstr>フーリエ級数(複素数表記)</vt:lpstr>
      <vt:lpstr>フーリエ級数(複素数表記)</vt:lpstr>
      <vt:lpstr>フーリエ変換とは</vt:lpstr>
      <vt:lpstr>フーリエ変換には，少し異なる複数の定義が存在する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</cp:lastModifiedBy>
  <cp:revision>334</cp:revision>
  <cp:lastPrinted>2020-12-28T05:50:43Z</cp:lastPrinted>
  <dcterms:created xsi:type="dcterms:W3CDTF">2017-01-19T02:23:36Z</dcterms:created>
  <dcterms:modified xsi:type="dcterms:W3CDTF">2020-12-28T05:51:27Z</dcterms:modified>
</cp:coreProperties>
</file>